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0" r:id="rId5"/>
  </p:sldMasterIdLst>
  <p:notesMasterIdLst>
    <p:notesMasterId r:id="rId2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gRvl3eWzqGhkCBppCGw+DCcN/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52E254-54FF-400B-B9EE-AE116AE3B644}">
  <a:tblStyle styleId="{6E52E254-54FF-400B-B9EE-AE116AE3B644}"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customschemas.google.com/relationships/presentationmetadata" Target="metadata"/><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7" name="Google Shape;8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4" name="Google Shape;18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8" name="Google Shape;19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0" name="Google Shape;22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4" name="Google Shape;24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8" name="Google Shape;25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 name="Google Shape;28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bfce210c7f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8" name="Google Shape;308;gbfce210c7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 name="Google Shape;10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4" name="Google Shape;11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2" name="Google Shape;1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 name="Google Shape;130;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9" name="Google Shape;13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4" name="Google Shape;17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 name="Google Shape;3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 name="Google Shape;3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Google Shape;69;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sp>
        <p:nvSpPr>
          <p:cNvPr id="18" name="Google Shape;1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youtu.be/R48Hh3rRWxc"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cwhs.cusd.com/CounselingStaff.aspx"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cwhs.cusd.com/RegistrationInformation.asp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1"/>
          <p:cNvSpPr/>
          <p:nvPr/>
        </p:nvSpPr>
        <p:spPr>
          <a:xfrm>
            <a:off x="320040" y="4892040"/>
            <a:ext cx="11548872" cy="164592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0" name="Google Shape;90;p1"/>
          <p:cNvSpPr txBox="1">
            <a:spLocks noGrp="1"/>
          </p:cNvSpPr>
          <p:nvPr>
            <p:ph type="ctrTitle"/>
          </p:nvPr>
        </p:nvSpPr>
        <p:spPr>
          <a:xfrm>
            <a:off x="718686" y="5091762"/>
            <a:ext cx="7484787" cy="126458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262626"/>
              </a:buClr>
              <a:buSzPts val="6000"/>
              <a:buFont typeface="Calibri"/>
              <a:buNone/>
            </a:pPr>
            <a:r>
              <a:rPr lang="en-US" sz="4800">
                <a:solidFill>
                  <a:srgbClr val="FFFFFF"/>
                </a:solidFill>
              </a:rPr>
              <a:t>CLASS OF 2025 Registration</a:t>
            </a:r>
            <a:endParaRPr/>
          </a:p>
        </p:txBody>
      </p:sp>
      <p:sp>
        <p:nvSpPr>
          <p:cNvPr id="91" name="Google Shape;91;p1"/>
          <p:cNvSpPr txBox="1">
            <a:spLocks noGrp="1"/>
          </p:cNvSpPr>
          <p:nvPr>
            <p:ph type="subTitle" idx="1"/>
          </p:nvPr>
        </p:nvSpPr>
        <p:spPr>
          <a:xfrm>
            <a:off x="8602119" y="5091763"/>
            <a:ext cx="2871195" cy="12645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600"/>
              </a:spcAft>
              <a:buClr>
                <a:srgbClr val="000000"/>
              </a:buClr>
              <a:buSzPts val="2400"/>
              <a:buNone/>
            </a:pPr>
            <a:r>
              <a:rPr lang="en-US" sz="2000">
                <a:solidFill>
                  <a:schemeClr val="lt1"/>
                </a:solidFill>
              </a:rPr>
              <a:t>Clovis West High School </a:t>
            </a:r>
            <a:endParaRPr/>
          </a:p>
        </p:txBody>
      </p:sp>
      <p:pic>
        <p:nvPicPr>
          <p:cNvPr id="92" name="Google Shape;92;p1"/>
          <p:cNvPicPr preferRelativeResize="0"/>
          <p:nvPr/>
        </p:nvPicPr>
        <p:blipFill rotWithShape="1">
          <a:blip r:embed="rId3">
            <a:alphaModFix/>
          </a:blip>
          <a:srcRect t="29104" r="-1"/>
          <a:stretch/>
        </p:blipFill>
        <p:spPr>
          <a:xfrm>
            <a:off x="320040" y="320040"/>
            <a:ext cx="11548872" cy="4462272"/>
          </a:xfrm>
          <a:prstGeom prst="rect">
            <a:avLst/>
          </a:prstGeom>
          <a:noFill/>
          <a:ln>
            <a:noFill/>
          </a:ln>
        </p:spPr>
      </p:pic>
      <p:cxnSp>
        <p:nvCxnSpPr>
          <p:cNvPr id="93" name="Google Shape;93;p1"/>
          <p:cNvCxnSpPr/>
          <p:nvPr/>
        </p:nvCxnSpPr>
        <p:spPr>
          <a:xfrm rot="10800000">
            <a:off x="8386843" y="5264106"/>
            <a:ext cx="0" cy="914400"/>
          </a:xfrm>
          <a:prstGeom prst="straightConnector1">
            <a:avLst/>
          </a:prstGeom>
          <a:noFill/>
          <a:ln w="19050" cap="flat" cmpd="sng">
            <a:solidFill>
              <a:srgbClr val="FFFFFF">
                <a:alpha val="80000"/>
              </a:srgbClr>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
        <p:cNvGrpSpPr/>
        <p:nvPr/>
      </p:nvGrpSpPr>
      <p:grpSpPr>
        <a:xfrm>
          <a:off x="0" y="0"/>
          <a:ext cx="0" cy="0"/>
          <a:chOff x="0" y="0"/>
          <a:chExt cx="0" cy="0"/>
        </a:xfrm>
      </p:grpSpPr>
      <p:sp>
        <p:nvSpPr>
          <p:cNvPr id="186" name="Google Shape;186;p12"/>
          <p:cNvSpPr/>
          <p:nvPr/>
        </p:nvSpPr>
        <p:spPr>
          <a:xfrm>
            <a:off x="0" y="0"/>
            <a:ext cx="6483095" cy="6858000"/>
          </a:xfrm>
          <a:prstGeom prst="rect">
            <a:avLst/>
          </a:prstGeom>
          <a:gradFill>
            <a:gsLst>
              <a:gs pos="0">
                <a:srgbClr val="4472C3">
                  <a:alpha val="81960"/>
                </a:srgbClr>
              </a:gs>
              <a:gs pos="25000">
                <a:srgbClr val="4472C4">
                  <a:alpha val="60000"/>
                </a:srgbClr>
              </a:gs>
              <a:gs pos="94000">
                <a:srgbClr val="323F4F"/>
              </a:gs>
              <a:gs pos="100000">
                <a:srgbClr val="323F4F"/>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7" name="Google Shape;187;p12"/>
          <p:cNvPicPr preferRelativeResize="0"/>
          <p:nvPr/>
        </p:nvPicPr>
        <p:blipFill rotWithShape="1">
          <a:blip r:embed="rId3">
            <a:alphaModFix/>
          </a:blip>
          <a:srcRect/>
          <a:stretch/>
        </p:blipFill>
        <p:spPr>
          <a:xfrm flipH="1">
            <a:off x="0" y="0"/>
            <a:ext cx="12192000" cy="6858000"/>
          </a:xfrm>
          <a:prstGeom prst="rect">
            <a:avLst/>
          </a:prstGeom>
          <a:noFill/>
          <a:ln>
            <a:noFill/>
          </a:ln>
        </p:spPr>
      </p:pic>
      <p:sp>
        <p:nvSpPr>
          <p:cNvPr id="188" name="Google Shape;188;p12"/>
          <p:cNvSpPr txBox="1">
            <a:spLocks noGrp="1"/>
          </p:cNvSpPr>
          <p:nvPr>
            <p:ph type="title"/>
          </p:nvPr>
        </p:nvSpPr>
        <p:spPr>
          <a:xfrm>
            <a:off x="6738267" y="802955"/>
            <a:ext cx="4333814" cy="14540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600">
                <a:solidFill>
                  <a:srgbClr val="000000"/>
                </a:solidFill>
              </a:rPr>
              <a:t>World Language</a:t>
            </a:r>
            <a:br>
              <a:rPr lang="en-US" sz="3600">
                <a:solidFill>
                  <a:srgbClr val="000000"/>
                </a:solidFill>
              </a:rPr>
            </a:br>
            <a:r>
              <a:rPr lang="en-US" sz="1000" b="1">
                <a:solidFill>
                  <a:srgbClr val="000000"/>
                </a:solidFill>
              </a:rPr>
              <a:t>Andrea Yang</a:t>
            </a:r>
            <a:endParaRPr/>
          </a:p>
        </p:txBody>
      </p:sp>
      <p:sp>
        <p:nvSpPr>
          <p:cNvPr id="189" name="Google Shape;189;p12"/>
          <p:cNvSpPr/>
          <p:nvPr/>
        </p:nvSpPr>
        <p:spPr>
          <a:xfrm>
            <a:off x="0" y="4153036"/>
            <a:ext cx="3242130" cy="2704964"/>
          </a:xfrm>
          <a:custGeom>
            <a:avLst/>
            <a:gdLst/>
            <a:ahLst/>
            <a:cxnLst/>
            <a:rect l="l" t="t" r="r" b="b"/>
            <a:pathLst>
              <a:path w="3242130" h="2704964" extrusionOk="0">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w="25400" cap="flat" cmpd="sng">
            <a:solidFill>
              <a:srgbClr val="B3C6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0" name="Google Shape;190;p12"/>
          <p:cNvSpPr/>
          <p:nvPr/>
        </p:nvSpPr>
        <p:spPr>
          <a:xfrm>
            <a:off x="3375971" y="2816635"/>
            <a:ext cx="2865340" cy="2865340"/>
          </a:xfrm>
          <a:prstGeom prst="ellipse">
            <a:avLst/>
          </a:prstGeom>
          <a:solidFill>
            <a:srgbClr val="FFFFFF"/>
          </a:solidFill>
          <a:ln w="25400" cap="flat" cmpd="sng">
            <a:solidFill>
              <a:srgbClr val="B3C6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1" name="Google Shape;191;p12"/>
          <p:cNvSpPr/>
          <p:nvPr/>
        </p:nvSpPr>
        <p:spPr>
          <a:xfrm>
            <a:off x="1" y="1"/>
            <a:ext cx="4090921" cy="3465906"/>
          </a:xfrm>
          <a:custGeom>
            <a:avLst/>
            <a:gdLst/>
            <a:ahLst/>
            <a:cxnLst/>
            <a:rect l="l" t="t" r="r" b="b"/>
            <a:pathLst>
              <a:path w="4090921" h="3465906" extrusionOk="0">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w="25400" cap="flat" cmpd="sng">
            <a:solidFill>
              <a:srgbClr val="B3C6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92" name="Google Shape;192;p12" descr="Logo&#10;&#10;Description automatically generated"/>
          <p:cNvPicPr preferRelativeResize="0"/>
          <p:nvPr/>
        </p:nvPicPr>
        <p:blipFill rotWithShape="1">
          <a:blip r:embed="rId4">
            <a:alphaModFix/>
          </a:blip>
          <a:srcRect l="6978" r="7370" b="-3"/>
          <a:stretch/>
        </p:blipFill>
        <p:spPr>
          <a:xfrm>
            <a:off x="20" y="4310923"/>
            <a:ext cx="3083422" cy="2547077"/>
          </a:xfrm>
          <a:custGeom>
            <a:avLst/>
            <a:gdLst/>
            <a:ahLst/>
            <a:cxnLst/>
            <a:rect l="l" t="t" r="r" b="b"/>
            <a:pathLst>
              <a:path w="3083442" h="2547077" extrusionOk="0">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noFill/>
          <a:ln>
            <a:noFill/>
          </a:ln>
        </p:spPr>
      </p:pic>
      <p:pic>
        <p:nvPicPr>
          <p:cNvPr id="193" name="Google Shape;193;p12" descr="Text, logo&#10;&#10;Description automatically generated"/>
          <p:cNvPicPr preferRelativeResize="0"/>
          <p:nvPr/>
        </p:nvPicPr>
        <p:blipFill rotWithShape="1">
          <a:blip r:embed="rId5">
            <a:alphaModFix/>
          </a:blip>
          <a:srcRect r="7" b="7"/>
          <a:stretch/>
        </p:blipFill>
        <p:spPr>
          <a:xfrm>
            <a:off x="3532736" y="2984162"/>
            <a:ext cx="2555402" cy="2555402"/>
          </a:xfrm>
          <a:custGeom>
            <a:avLst/>
            <a:gdLst/>
            <a:ahLst/>
            <a:cxnLst/>
            <a:rect l="l" t="t" r="r" b="b"/>
            <a:pathLst>
              <a:path w="6057610" h="6057610" extrusionOk="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ln>
            <a:noFill/>
          </a:ln>
        </p:spPr>
      </p:pic>
      <p:pic>
        <p:nvPicPr>
          <p:cNvPr id="194" name="Google Shape;194;p12" descr="Text, logo&#10;&#10;Description automatically generated"/>
          <p:cNvPicPr preferRelativeResize="0"/>
          <p:nvPr/>
        </p:nvPicPr>
        <p:blipFill rotWithShape="1">
          <a:blip r:embed="rId6">
            <a:alphaModFix/>
          </a:blip>
          <a:srcRect l="9714" r="6211" b="2"/>
          <a:stretch/>
        </p:blipFill>
        <p:spPr>
          <a:xfrm>
            <a:off x="1" y="-1"/>
            <a:ext cx="3943111" cy="3318096"/>
          </a:xfrm>
          <a:custGeom>
            <a:avLst/>
            <a:gdLst/>
            <a:ahLst/>
            <a:cxnLst/>
            <a:rect l="l" t="t" r="r" b="b"/>
            <a:pathLst>
              <a:path w="3943111" h="3318096" extrusionOk="0">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noFill/>
          <a:ln>
            <a:noFill/>
          </a:ln>
        </p:spPr>
      </p:pic>
      <p:sp>
        <p:nvSpPr>
          <p:cNvPr id="195" name="Google Shape;195;p12"/>
          <p:cNvSpPr txBox="1">
            <a:spLocks noGrp="1"/>
          </p:cNvSpPr>
          <p:nvPr>
            <p:ph type="body" idx="1"/>
          </p:nvPr>
        </p:nvSpPr>
        <p:spPr>
          <a:xfrm>
            <a:off x="6734684" y="2421682"/>
            <a:ext cx="4333468" cy="3639289"/>
          </a:xfrm>
          <a:prstGeom prst="rect">
            <a:avLst/>
          </a:prstGeom>
          <a:noFill/>
          <a:ln>
            <a:noFill/>
          </a:ln>
        </p:spPr>
        <p:txBody>
          <a:bodyPr spcFirstLastPara="1" wrap="square" lIns="91425" tIns="45700" rIns="91425" bIns="45700" anchor="ctr" anchorCtr="0">
            <a:normAutofit/>
          </a:bodyPr>
          <a:lstStyle/>
          <a:p>
            <a:pPr marL="457200" lvl="0" indent="-342900" algn="l" rtl="0">
              <a:lnSpc>
                <a:spcPct val="90000"/>
              </a:lnSpc>
              <a:spcBef>
                <a:spcPts val="1000"/>
              </a:spcBef>
              <a:spcAft>
                <a:spcPts val="0"/>
              </a:spcAft>
              <a:buSzPts val="1800"/>
              <a:buChar char="•"/>
            </a:pPr>
            <a:r>
              <a:rPr lang="en-US" sz="2000">
                <a:solidFill>
                  <a:srgbClr val="000000"/>
                </a:solidFill>
              </a:rPr>
              <a:t>2.5  GPA needed to enroll in a World Language.</a:t>
            </a:r>
            <a:endParaRPr/>
          </a:p>
          <a:p>
            <a:pPr marL="457200" lvl="0" indent="-342900" algn="l" rtl="0">
              <a:lnSpc>
                <a:spcPct val="90000"/>
              </a:lnSpc>
              <a:spcBef>
                <a:spcPts val="1000"/>
              </a:spcBef>
              <a:spcAft>
                <a:spcPts val="0"/>
              </a:spcAft>
              <a:buSzPts val="1800"/>
              <a:buChar char="•"/>
            </a:pPr>
            <a:r>
              <a:rPr lang="en-US" sz="2000">
                <a:solidFill>
                  <a:srgbClr val="000000"/>
                </a:solidFill>
              </a:rPr>
              <a:t>Spanish 1 and 2</a:t>
            </a:r>
            <a:endParaRPr/>
          </a:p>
          <a:p>
            <a:pPr marL="457200" lvl="0" indent="-342900" algn="l" rtl="0">
              <a:lnSpc>
                <a:spcPct val="90000"/>
              </a:lnSpc>
              <a:spcBef>
                <a:spcPts val="1000"/>
              </a:spcBef>
              <a:spcAft>
                <a:spcPts val="0"/>
              </a:spcAft>
              <a:buSzPts val="1800"/>
              <a:buChar char="•"/>
            </a:pPr>
            <a:r>
              <a:rPr lang="en-US" sz="2000">
                <a:solidFill>
                  <a:srgbClr val="000000"/>
                </a:solidFill>
              </a:rPr>
              <a:t>Chinese 1</a:t>
            </a:r>
            <a:endParaRPr/>
          </a:p>
          <a:p>
            <a:pPr marL="457200" lvl="0" indent="-342900" algn="l" rtl="0">
              <a:lnSpc>
                <a:spcPct val="90000"/>
              </a:lnSpc>
              <a:spcBef>
                <a:spcPts val="1000"/>
              </a:spcBef>
              <a:spcAft>
                <a:spcPts val="0"/>
              </a:spcAft>
              <a:buSzPts val="1800"/>
              <a:buChar char="•"/>
            </a:pPr>
            <a:r>
              <a:rPr lang="en-US" sz="2000">
                <a:solidFill>
                  <a:srgbClr val="000000"/>
                </a:solidFill>
              </a:rPr>
              <a:t>French 1</a:t>
            </a:r>
            <a:endParaRPr/>
          </a:p>
          <a:p>
            <a:pPr marL="457200" lvl="0" indent="-342900" algn="l" rtl="0">
              <a:lnSpc>
                <a:spcPct val="90000"/>
              </a:lnSpc>
              <a:spcBef>
                <a:spcPts val="1000"/>
              </a:spcBef>
              <a:spcAft>
                <a:spcPts val="0"/>
              </a:spcAft>
              <a:buSzPts val="1800"/>
              <a:buChar char="•"/>
            </a:pPr>
            <a:r>
              <a:rPr lang="en-US" sz="2000">
                <a:solidFill>
                  <a:srgbClr val="000000"/>
                </a:solidFill>
              </a:rPr>
              <a:t>Honors Spanish 2 – offered for students who are native speakers.</a:t>
            </a:r>
            <a:endParaRPr/>
          </a:p>
          <a:p>
            <a:pPr marL="457200" lvl="0" indent="-342900" algn="l" rtl="0">
              <a:lnSpc>
                <a:spcPct val="90000"/>
              </a:lnSpc>
              <a:spcBef>
                <a:spcPts val="1000"/>
              </a:spcBef>
              <a:spcAft>
                <a:spcPts val="0"/>
              </a:spcAft>
              <a:buSzPts val="1800"/>
              <a:buChar char="•"/>
            </a:pPr>
            <a:r>
              <a:rPr lang="en-US" sz="2000">
                <a:solidFill>
                  <a:srgbClr val="000000"/>
                </a:solidFill>
              </a:rPr>
              <a:t>2 years of the same World Language is required by the CSU/UC system.  (C.Zahlis)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9"/>
        <p:cNvGrpSpPr/>
        <p:nvPr/>
      </p:nvGrpSpPr>
      <p:grpSpPr>
        <a:xfrm>
          <a:off x="0" y="0"/>
          <a:ext cx="0" cy="0"/>
          <a:chOff x="0" y="0"/>
          <a:chExt cx="0" cy="0"/>
        </a:xfrm>
      </p:grpSpPr>
      <p:sp>
        <p:nvSpPr>
          <p:cNvPr id="200" name="Google Shape;200;p2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01" name="Google Shape;201;p29"/>
          <p:cNvPicPr preferRelativeResize="0"/>
          <p:nvPr/>
        </p:nvPicPr>
        <p:blipFill rotWithShape="1">
          <a:blip r:embed="rId3">
            <a:alphaModFix/>
          </a:blip>
          <a:srcRect l="11266" r="1849" b="-1"/>
          <a:stretch/>
        </p:blipFill>
        <p:spPr>
          <a:xfrm>
            <a:off x="4883025" y="10"/>
            <a:ext cx="7308975" cy="3364982"/>
          </a:xfrm>
          <a:custGeom>
            <a:avLst/>
            <a:gdLst/>
            <a:ahLst/>
            <a:cxnLst/>
            <a:rect l="l" t="t" r="r" b="b"/>
            <a:pathLst>
              <a:path w="7308975" h="3364992"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202" name="Google Shape;202;p29" descr="A group of people posing for a photo&#10;&#10;Description automatically generated"/>
          <p:cNvPicPr preferRelativeResize="0"/>
          <p:nvPr/>
        </p:nvPicPr>
        <p:blipFill rotWithShape="1">
          <a:blip r:embed="rId4">
            <a:alphaModFix/>
          </a:blip>
          <a:srcRect t="38062" r="3" b="16244"/>
          <a:stretch/>
        </p:blipFill>
        <p:spPr>
          <a:xfrm>
            <a:off x="4883025" y="3493008"/>
            <a:ext cx="7308975" cy="3364992"/>
          </a:xfrm>
          <a:custGeom>
            <a:avLst/>
            <a:gdLst/>
            <a:ahLst/>
            <a:cxnLst/>
            <a:rect l="l" t="t" r="r" b="b"/>
            <a:pathLst>
              <a:path w="7308975" h="3364992"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203" name="Google Shape;203;p29"/>
          <p:cNvSpPr/>
          <p:nvPr/>
        </p:nvSpPr>
        <p:spPr>
          <a:xfrm>
            <a:off x="0" y="0"/>
            <a:ext cx="6096001" cy="6858000"/>
          </a:xfrm>
          <a:custGeom>
            <a:avLst/>
            <a:gdLst/>
            <a:ahLst/>
            <a:cxnLst/>
            <a:rect l="l" t="t" r="r" b="b"/>
            <a:pathLst>
              <a:path w="6096001" h="6858000" extrusionOk="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w="9525" cap="flat" cmpd="sng">
            <a:solidFill>
              <a:srgbClr val="EFEFEF"/>
            </a:solidFill>
            <a:prstDash val="solid"/>
            <a:round/>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4" name="Google Shape;204;p29"/>
          <p:cNvSpPr/>
          <p:nvPr/>
        </p:nvSpPr>
        <p:spPr>
          <a:xfrm>
            <a:off x="1" y="0"/>
            <a:ext cx="6087332" cy="6858000"/>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205" name="Google Shape;205;p29"/>
          <p:cNvSpPr txBox="1">
            <a:spLocks noGrp="1"/>
          </p:cNvSpPr>
          <p:nvPr>
            <p:ph type="title"/>
          </p:nvPr>
        </p:nvSpPr>
        <p:spPr>
          <a:xfrm>
            <a:off x="448056" y="859536"/>
            <a:ext cx="4832802" cy="124358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400"/>
              <a:t>Tips for Electives</a:t>
            </a:r>
            <a:br>
              <a:rPr lang="en-US" sz="3400"/>
            </a:br>
            <a:r>
              <a:rPr lang="en-US" sz="1000" b="1"/>
              <a:t>Tracey Fowlkes</a:t>
            </a:r>
            <a:endParaRPr/>
          </a:p>
        </p:txBody>
      </p:sp>
      <p:sp>
        <p:nvSpPr>
          <p:cNvPr id="206" name="Google Shape;206;p29"/>
          <p:cNvSpPr/>
          <p:nvPr/>
        </p:nvSpPr>
        <p:spPr>
          <a:xfrm>
            <a:off x="0" y="1152144"/>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207" name="Google Shape;207;p29"/>
          <p:cNvSpPr/>
          <p:nvPr/>
        </p:nvSpPr>
        <p:spPr>
          <a:xfrm>
            <a:off x="449544" y="2194560"/>
            <a:ext cx="48920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8" name="Google Shape;208;p29"/>
          <p:cNvSpPr/>
          <p:nvPr/>
        </p:nvSpPr>
        <p:spPr>
          <a:xfrm>
            <a:off x="449544" y="2194560"/>
            <a:ext cx="4892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209" name="Google Shape;209;p29"/>
          <p:cNvSpPr txBox="1">
            <a:spLocks noGrp="1"/>
          </p:cNvSpPr>
          <p:nvPr>
            <p:ph type="body" idx="1"/>
          </p:nvPr>
        </p:nvSpPr>
        <p:spPr>
          <a:xfrm>
            <a:off x="448056" y="2512611"/>
            <a:ext cx="4832803" cy="3664351"/>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sz="2000"/>
              <a:t>Choose carefully.</a:t>
            </a:r>
            <a:endParaRPr/>
          </a:p>
          <a:p>
            <a:pPr marL="457200" lvl="0" indent="-342900" algn="l" rtl="0">
              <a:lnSpc>
                <a:spcPct val="90000"/>
              </a:lnSpc>
              <a:spcBef>
                <a:spcPts val="1000"/>
              </a:spcBef>
              <a:spcAft>
                <a:spcPts val="0"/>
              </a:spcAft>
              <a:buSzPts val="1800"/>
              <a:buChar char="•"/>
            </a:pPr>
            <a:r>
              <a:rPr lang="en-US" sz="2000"/>
              <a:t>Choose an alternative elective.</a:t>
            </a:r>
            <a:endParaRPr/>
          </a:p>
          <a:p>
            <a:pPr marL="457200" lvl="0" indent="-342900" algn="l" rtl="0">
              <a:lnSpc>
                <a:spcPct val="90000"/>
              </a:lnSpc>
              <a:spcBef>
                <a:spcPts val="1000"/>
              </a:spcBef>
              <a:spcAft>
                <a:spcPts val="0"/>
              </a:spcAft>
              <a:buSzPts val="1800"/>
              <a:buChar char="•"/>
            </a:pPr>
            <a:r>
              <a:rPr lang="en-US" sz="2000"/>
              <a:t>Electives that require applications:</a:t>
            </a:r>
            <a:endParaRPr/>
          </a:p>
          <a:p>
            <a:pPr marL="914400" lvl="1" indent="-342900" algn="l" rtl="0">
              <a:lnSpc>
                <a:spcPct val="90000"/>
              </a:lnSpc>
              <a:spcBef>
                <a:spcPts val="500"/>
              </a:spcBef>
              <a:spcAft>
                <a:spcPts val="0"/>
              </a:spcAft>
              <a:buSzPts val="1800"/>
              <a:buChar char="•"/>
            </a:pPr>
            <a:r>
              <a:rPr lang="en-US" sz="2000"/>
              <a:t>Peer Counseling</a:t>
            </a:r>
            <a:endParaRPr/>
          </a:p>
          <a:p>
            <a:pPr marL="914400" lvl="1" indent="-342900" algn="l" rtl="0">
              <a:lnSpc>
                <a:spcPct val="90000"/>
              </a:lnSpc>
              <a:spcBef>
                <a:spcPts val="500"/>
              </a:spcBef>
              <a:spcAft>
                <a:spcPts val="0"/>
              </a:spcAft>
              <a:buSzPts val="1800"/>
              <a:buChar char="•"/>
            </a:pPr>
            <a:r>
              <a:rPr lang="en-US" sz="2000"/>
              <a:t>Leadership</a:t>
            </a:r>
            <a:endParaRPr/>
          </a:p>
          <a:p>
            <a:pPr marL="914400" lvl="1" indent="-342900" algn="l" rtl="0">
              <a:lnSpc>
                <a:spcPct val="90000"/>
              </a:lnSpc>
              <a:spcBef>
                <a:spcPts val="500"/>
              </a:spcBef>
              <a:spcAft>
                <a:spcPts val="0"/>
              </a:spcAft>
              <a:buSzPts val="1800"/>
              <a:buChar char="•"/>
            </a:pPr>
            <a:r>
              <a:rPr lang="en-US" sz="2000"/>
              <a:t>Yearbook</a:t>
            </a:r>
            <a:endParaRPr/>
          </a:p>
          <a:p>
            <a:pPr marL="914400" lvl="1" indent="-342900" algn="l" rtl="0">
              <a:lnSpc>
                <a:spcPct val="90000"/>
              </a:lnSpc>
              <a:spcBef>
                <a:spcPts val="500"/>
              </a:spcBef>
              <a:spcAft>
                <a:spcPts val="0"/>
              </a:spcAft>
              <a:buSzPts val="1800"/>
              <a:buChar char="•"/>
            </a:pPr>
            <a:r>
              <a:rPr lang="en-US" sz="2000"/>
              <a:t>Collab Mentoring</a:t>
            </a:r>
            <a:endParaRPr/>
          </a:p>
          <a:p>
            <a:pPr marL="457200" lvl="0" indent="-342900" algn="l" rtl="0">
              <a:lnSpc>
                <a:spcPct val="90000"/>
              </a:lnSpc>
              <a:spcBef>
                <a:spcPts val="1000"/>
              </a:spcBef>
              <a:spcAft>
                <a:spcPts val="0"/>
              </a:spcAft>
              <a:buSzPts val="1800"/>
              <a:buChar char="•"/>
            </a:pPr>
            <a:r>
              <a:rPr lang="en-US" sz="2000"/>
              <a:t>Elective Applications are available on the CW registration website.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pic>
        <p:nvPicPr>
          <p:cNvPr id="214" name="Google Shape;214;p4"/>
          <p:cNvPicPr preferRelativeResize="0"/>
          <p:nvPr/>
        </p:nvPicPr>
        <p:blipFill rotWithShape="1">
          <a:blip r:embed="rId3">
            <a:alphaModFix/>
          </a:blip>
          <a:srcRect l="37765" b="-1"/>
          <a:stretch/>
        </p:blipFill>
        <p:spPr>
          <a:xfrm>
            <a:off x="5797543" y="10"/>
            <a:ext cx="6394152" cy="6857990"/>
          </a:xfrm>
          <a:prstGeom prst="rect">
            <a:avLst/>
          </a:prstGeom>
          <a:noFill/>
          <a:ln>
            <a:noFill/>
          </a:ln>
        </p:spPr>
      </p:pic>
      <p:pic>
        <p:nvPicPr>
          <p:cNvPr id="215" name="Google Shape;215;p4"/>
          <p:cNvPicPr preferRelativeResize="0"/>
          <p:nvPr/>
        </p:nvPicPr>
        <p:blipFill rotWithShape="1">
          <a:blip r:embed="rId4">
            <a:alphaModFix/>
          </a:blip>
          <a:srcRect/>
          <a:stretch/>
        </p:blipFill>
        <p:spPr>
          <a:xfrm rot="10800000">
            <a:off x="0" y="0"/>
            <a:ext cx="12192000" cy="6858000"/>
          </a:xfrm>
          <a:prstGeom prst="rect">
            <a:avLst/>
          </a:prstGeom>
          <a:noFill/>
          <a:ln>
            <a:noFill/>
          </a:ln>
        </p:spPr>
      </p:pic>
      <p:sp>
        <p:nvSpPr>
          <p:cNvPr id="216" name="Google Shape;216;p4"/>
          <p:cNvSpPr txBox="1">
            <a:spLocks noGrp="1"/>
          </p:cNvSpPr>
          <p:nvPr>
            <p:ph type="title"/>
          </p:nvPr>
        </p:nvSpPr>
        <p:spPr>
          <a:xfrm>
            <a:off x="804998" y="798445"/>
            <a:ext cx="4803636" cy="131166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a:solidFill>
                  <a:srgbClr val="000000"/>
                </a:solidFill>
              </a:rPr>
              <a:t>Graduation Recognitions </a:t>
            </a:r>
            <a:endParaRPr/>
          </a:p>
        </p:txBody>
      </p:sp>
      <p:sp>
        <p:nvSpPr>
          <p:cNvPr id="217" name="Google Shape;217;p4"/>
          <p:cNvSpPr txBox="1">
            <a:spLocks noGrp="1"/>
          </p:cNvSpPr>
          <p:nvPr>
            <p:ph type="body" idx="1"/>
          </p:nvPr>
        </p:nvSpPr>
        <p:spPr>
          <a:xfrm>
            <a:off x="804997" y="2272143"/>
            <a:ext cx="4706803" cy="3788830"/>
          </a:xfrm>
          <a:prstGeom prst="rect">
            <a:avLst/>
          </a:prstGeom>
          <a:noFill/>
          <a:ln>
            <a:noFill/>
          </a:ln>
        </p:spPr>
        <p:txBody>
          <a:bodyPr spcFirstLastPara="1" wrap="square" lIns="91425" tIns="45700" rIns="91425" bIns="45700" anchor="ctr" anchorCtr="0">
            <a:normAutofit/>
          </a:bodyPr>
          <a:lstStyle/>
          <a:p>
            <a:pPr marL="457200" lvl="0" indent="-342900" algn="l" rtl="0">
              <a:lnSpc>
                <a:spcPct val="90000"/>
              </a:lnSpc>
              <a:spcBef>
                <a:spcPts val="1000"/>
              </a:spcBef>
              <a:spcAft>
                <a:spcPts val="0"/>
              </a:spcAft>
              <a:buClr>
                <a:schemeClr val="dk1"/>
              </a:buClr>
              <a:buSzPts val="1800"/>
              <a:buChar char="•"/>
            </a:pPr>
            <a:r>
              <a:rPr lang="en-US" sz="1700" b="1">
                <a:solidFill>
                  <a:srgbClr val="000000"/>
                </a:solidFill>
              </a:rPr>
              <a:t>Principals Medallion </a:t>
            </a:r>
            <a:r>
              <a:rPr lang="en-US" sz="1700">
                <a:solidFill>
                  <a:srgbClr val="000000"/>
                </a:solidFill>
              </a:rPr>
              <a:t>- 3.85 cumulative UNWEIGHTED GPA</a:t>
            </a:r>
            <a:endParaRPr/>
          </a:p>
          <a:p>
            <a:pPr marL="457200" lvl="0" indent="-342900" algn="l" rtl="0">
              <a:lnSpc>
                <a:spcPct val="90000"/>
              </a:lnSpc>
              <a:spcBef>
                <a:spcPts val="1000"/>
              </a:spcBef>
              <a:spcAft>
                <a:spcPts val="0"/>
              </a:spcAft>
              <a:buClr>
                <a:schemeClr val="dk1"/>
              </a:buClr>
              <a:buSzPts val="1800"/>
              <a:buChar char="•"/>
            </a:pPr>
            <a:r>
              <a:rPr lang="en-US" sz="1700" b="1">
                <a:solidFill>
                  <a:srgbClr val="000000"/>
                </a:solidFill>
              </a:rPr>
              <a:t>Students of Academic Distinction </a:t>
            </a:r>
            <a:r>
              <a:rPr lang="en-US" sz="1700">
                <a:solidFill>
                  <a:srgbClr val="000000"/>
                </a:solidFill>
              </a:rPr>
              <a:t>- 4.15 cumulative WEIGHTED GPA and 5+ AP Class</a:t>
            </a:r>
            <a:endParaRPr/>
          </a:p>
          <a:p>
            <a:pPr marL="457200" lvl="0" indent="-342900" algn="l" rtl="0">
              <a:lnSpc>
                <a:spcPct val="90000"/>
              </a:lnSpc>
              <a:spcBef>
                <a:spcPts val="1000"/>
              </a:spcBef>
              <a:spcAft>
                <a:spcPts val="0"/>
              </a:spcAft>
              <a:buClr>
                <a:schemeClr val="dk1"/>
              </a:buClr>
              <a:buSzPts val="1800"/>
              <a:buChar char="•"/>
            </a:pPr>
            <a:r>
              <a:rPr lang="en-US" sz="1700" b="1">
                <a:solidFill>
                  <a:srgbClr val="000000"/>
                </a:solidFill>
              </a:rPr>
              <a:t>Valedictorian</a:t>
            </a:r>
            <a:r>
              <a:rPr lang="en-US" sz="1700">
                <a:solidFill>
                  <a:srgbClr val="000000"/>
                </a:solidFill>
              </a:rPr>
              <a:t> - 4.00 UNWEIGHTED GPA (All As) </a:t>
            </a:r>
            <a:endParaRPr/>
          </a:p>
          <a:p>
            <a:pPr marL="457200" lvl="0" indent="-342900" algn="l" rtl="0">
              <a:lnSpc>
                <a:spcPct val="90000"/>
              </a:lnSpc>
              <a:spcBef>
                <a:spcPts val="1000"/>
              </a:spcBef>
              <a:spcAft>
                <a:spcPts val="0"/>
              </a:spcAft>
              <a:buClr>
                <a:schemeClr val="dk1"/>
              </a:buClr>
              <a:buSzPts val="1800"/>
              <a:buChar char="•"/>
            </a:pPr>
            <a:r>
              <a:rPr lang="en-US" sz="1700" b="1">
                <a:solidFill>
                  <a:srgbClr val="000000"/>
                </a:solidFill>
              </a:rPr>
              <a:t>Salutatorian </a:t>
            </a:r>
            <a:r>
              <a:rPr lang="en-US" sz="1700">
                <a:solidFill>
                  <a:srgbClr val="000000"/>
                </a:solidFill>
              </a:rPr>
              <a:t>- (All As and one (1) B) </a:t>
            </a:r>
            <a:endParaRPr/>
          </a:p>
          <a:p>
            <a:pPr marL="457200" lvl="0" indent="-228600" algn="l" rtl="0">
              <a:lnSpc>
                <a:spcPct val="90000"/>
              </a:lnSpc>
              <a:spcBef>
                <a:spcPts val="1000"/>
              </a:spcBef>
              <a:spcAft>
                <a:spcPts val="0"/>
              </a:spcAft>
              <a:buClr>
                <a:schemeClr val="dk1"/>
              </a:buClr>
              <a:buSzPts val="1800"/>
              <a:buNone/>
            </a:pPr>
            <a:endParaRPr sz="1700">
              <a:solidFill>
                <a:srgbClr val="000000"/>
              </a:solidFill>
            </a:endParaRPr>
          </a:p>
          <a:p>
            <a:pPr marL="114300" lvl="0" indent="0" algn="l" rtl="0">
              <a:lnSpc>
                <a:spcPct val="90000"/>
              </a:lnSpc>
              <a:spcBef>
                <a:spcPts val="1000"/>
              </a:spcBef>
              <a:spcAft>
                <a:spcPts val="0"/>
              </a:spcAft>
              <a:buSzPts val="1800"/>
              <a:buNone/>
            </a:pPr>
            <a:r>
              <a:rPr lang="en-US" sz="1700" b="1">
                <a:solidFill>
                  <a:srgbClr val="000000"/>
                </a:solidFill>
              </a:rPr>
              <a:t>Semester Awards</a:t>
            </a:r>
            <a:endParaRPr/>
          </a:p>
          <a:p>
            <a:pPr marL="457200" lvl="0" indent="-342900" algn="l" rtl="0">
              <a:lnSpc>
                <a:spcPct val="90000"/>
              </a:lnSpc>
              <a:spcBef>
                <a:spcPts val="1000"/>
              </a:spcBef>
              <a:spcAft>
                <a:spcPts val="0"/>
              </a:spcAft>
              <a:buClr>
                <a:schemeClr val="dk1"/>
              </a:buClr>
              <a:buSzPts val="1800"/>
              <a:buChar char="•"/>
            </a:pPr>
            <a:r>
              <a:rPr lang="en-US" sz="1700" b="1">
                <a:solidFill>
                  <a:srgbClr val="000000"/>
                </a:solidFill>
              </a:rPr>
              <a:t>Principal’s Honor Roll </a:t>
            </a:r>
            <a:r>
              <a:rPr lang="en-US" sz="1700">
                <a:solidFill>
                  <a:srgbClr val="000000"/>
                </a:solidFill>
              </a:rPr>
              <a:t>-</a:t>
            </a:r>
            <a:r>
              <a:rPr lang="en-US" sz="1700" b="1">
                <a:solidFill>
                  <a:srgbClr val="000000"/>
                </a:solidFill>
              </a:rPr>
              <a:t>  </a:t>
            </a:r>
            <a:r>
              <a:rPr lang="en-US" sz="1700">
                <a:solidFill>
                  <a:srgbClr val="000000"/>
                </a:solidFill>
              </a:rPr>
              <a:t>4.00+</a:t>
            </a:r>
            <a:endParaRPr/>
          </a:p>
          <a:p>
            <a:pPr marL="457200" lvl="0" indent="-342900" algn="l" rtl="0">
              <a:lnSpc>
                <a:spcPct val="90000"/>
              </a:lnSpc>
              <a:spcBef>
                <a:spcPts val="1000"/>
              </a:spcBef>
              <a:spcAft>
                <a:spcPts val="0"/>
              </a:spcAft>
              <a:buClr>
                <a:schemeClr val="dk1"/>
              </a:buClr>
              <a:buSzPts val="1800"/>
              <a:buChar char="•"/>
            </a:pPr>
            <a:r>
              <a:rPr lang="en-US" sz="1700" b="1">
                <a:solidFill>
                  <a:srgbClr val="000000"/>
                </a:solidFill>
              </a:rPr>
              <a:t>Honor Roll </a:t>
            </a:r>
            <a:r>
              <a:rPr lang="en-US" sz="1700">
                <a:solidFill>
                  <a:srgbClr val="000000"/>
                </a:solidFill>
              </a:rPr>
              <a:t>- 3.00-3.99</a:t>
            </a:r>
            <a:endParaRPr/>
          </a:p>
          <a:p>
            <a:pPr marL="457200" lvl="0" indent="-228600" algn="l" rtl="0">
              <a:lnSpc>
                <a:spcPct val="90000"/>
              </a:lnSpc>
              <a:spcBef>
                <a:spcPts val="1000"/>
              </a:spcBef>
              <a:spcAft>
                <a:spcPts val="0"/>
              </a:spcAft>
              <a:buClr>
                <a:schemeClr val="dk1"/>
              </a:buClr>
              <a:buSzPts val="1800"/>
              <a:buNone/>
            </a:pPr>
            <a:endParaRPr sz="170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1"/>
        <p:cNvGrpSpPr/>
        <p:nvPr/>
      </p:nvGrpSpPr>
      <p:grpSpPr>
        <a:xfrm>
          <a:off x="0" y="0"/>
          <a:ext cx="0" cy="0"/>
          <a:chOff x="0" y="0"/>
          <a:chExt cx="0" cy="0"/>
        </a:xfrm>
      </p:grpSpPr>
      <p:sp>
        <p:nvSpPr>
          <p:cNvPr id="222" name="Google Shape;222;p31"/>
          <p:cNvSpPr/>
          <p:nvPr/>
        </p:nvSpPr>
        <p:spPr>
          <a:xfrm>
            <a:off x="1" y="3726"/>
            <a:ext cx="5614875" cy="6858000"/>
          </a:xfrm>
          <a:prstGeom prst="rect">
            <a:avLst/>
          </a:prstGeom>
          <a:gradFill>
            <a:gsLst>
              <a:gs pos="0">
                <a:srgbClr val="4472C3">
                  <a:alpha val="81960"/>
                </a:srgbClr>
              </a:gs>
              <a:gs pos="25000">
                <a:srgbClr val="4472C4">
                  <a:alpha val="60000"/>
                </a:srgbClr>
              </a:gs>
              <a:gs pos="94000">
                <a:srgbClr val="323F4F"/>
              </a:gs>
              <a:gs pos="100000">
                <a:srgbClr val="323F4F"/>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23" name="Google Shape;223;p3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24" name="Google Shape;224;p31"/>
          <p:cNvSpPr txBox="1">
            <a:spLocks noGrp="1"/>
          </p:cNvSpPr>
          <p:nvPr>
            <p:ph type="title"/>
          </p:nvPr>
        </p:nvSpPr>
        <p:spPr>
          <a:xfrm>
            <a:off x="6094105" y="802955"/>
            <a:ext cx="4977976" cy="14540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100">
                <a:solidFill>
                  <a:srgbClr val="000000"/>
                </a:solidFill>
              </a:rPr>
              <a:t>Advancement via Individual Determination (AVID)</a:t>
            </a:r>
            <a:br>
              <a:rPr lang="en-US" sz="3100">
                <a:solidFill>
                  <a:srgbClr val="000000"/>
                </a:solidFill>
              </a:rPr>
            </a:br>
            <a:r>
              <a:rPr lang="en-US" sz="1000" b="1">
                <a:solidFill>
                  <a:srgbClr val="000000"/>
                </a:solidFill>
              </a:rPr>
              <a:t>Tracey Fowlkes</a:t>
            </a:r>
            <a:endParaRPr/>
          </a:p>
        </p:txBody>
      </p:sp>
      <p:sp>
        <p:nvSpPr>
          <p:cNvPr id="225" name="Google Shape;225;p31"/>
          <p:cNvSpPr/>
          <p:nvPr/>
        </p:nvSpPr>
        <p:spPr>
          <a:xfrm>
            <a:off x="0" y="738619"/>
            <a:ext cx="5000438" cy="5400962"/>
          </a:xfrm>
          <a:custGeom>
            <a:avLst/>
            <a:gdLst/>
            <a:ahLst/>
            <a:cxnLst/>
            <a:rect l="l" t="t" r="r" b="b"/>
            <a:pathLst>
              <a:path w="5000438" h="5400962" extrusionOk="0">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w="25400" cap="flat" cmpd="sng">
            <a:solidFill>
              <a:srgbClr val="B3C6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26" name="Google Shape;226;p31" descr="Logo&#10;&#10;Description automatically generated"/>
          <p:cNvPicPr preferRelativeResize="0"/>
          <p:nvPr/>
        </p:nvPicPr>
        <p:blipFill rotWithShape="1">
          <a:blip r:embed="rId4">
            <a:alphaModFix/>
          </a:blip>
          <a:srcRect/>
          <a:stretch/>
        </p:blipFill>
        <p:spPr>
          <a:xfrm>
            <a:off x="429349" y="2482446"/>
            <a:ext cx="3661831" cy="1913306"/>
          </a:xfrm>
          <a:prstGeom prst="rect">
            <a:avLst/>
          </a:prstGeom>
          <a:noFill/>
          <a:ln>
            <a:noFill/>
          </a:ln>
        </p:spPr>
      </p:pic>
      <p:sp>
        <p:nvSpPr>
          <p:cNvPr id="227" name="Google Shape;227;p31"/>
          <p:cNvSpPr txBox="1">
            <a:spLocks noGrp="1"/>
          </p:cNvSpPr>
          <p:nvPr>
            <p:ph type="body" idx="1"/>
          </p:nvPr>
        </p:nvSpPr>
        <p:spPr>
          <a:xfrm>
            <a:off x="6090574" y="2421682"/>
            <a:ext cx="4977578" cy="3639289"/>
          </a:xfrm>
          <a:prstGeom prst="rect">
            <a:avLst/>
          </a:prstGeom>
          <a:noFill/>
          <a:ln>
            <a:noFill/>
          </a:ln>
        </p:spPr>
        <p:txBody>
          <a:bodyPr spcFirstLastPara="1" wrap="square" lIns="91425" tIns="45700" rIns="91425" bIns="45700" anchor="ctr" anchorCtr="0">
            <a:normAutofit/>
          </a:bodyPr>
          <a:lstStyle/>
          <a:p>
            <a:pPr marL="457200" lvl="0" indent="-228600" algn="l" rtl="0">
              <a:lnSpc>
                <a:spcPct val="90000"/>
              </a:lnSpc>
              <a:spcBef>
                <a:spcPts val="1000"/>
              </a:spcBef>
              <a:spcAft>
                <a:spcPts val="0"/>
              </a:spcAft>
              <a:buSzPts val="1800"/>
              <a:buNone/>
            </a:pPr>
            <a:endParaRPr sz="2000">
              <a:solidFill>
                <a:srgbClr val="000000"/>
              </a:solidFill>
            </a:endParaRPr>
          </a:p>
          <a:p>
            <a:pPr marL="457200" lvl="0" indent="-342900" algn="l" rtl="0">
              <a:lnSpc>
                <a:spcPct val="90000"/>
              </a:lnSpc>
              <a:spcBef>
                <a:spcPts val="1000"/>
              </a:spcBef>
              <a:spcAft>
                <a:spcPts val="0"/>
              </a:spcAft>
              <a:buSzPts val="1800"/>
              <a:buChar char="•"/>
            </a:pPr>
            <a:r>
              <a:rPr lang="en-US" sz="2000">
                <a:solidFill>
                  <a:srgbClr val="000000"/>
                </a:solidFill>
              </a:rPr>
              <a:t>GPA between 2.0 – 3.5.</a:t>
            </a:r>
            <a:endParaRPr/>
          </a:p>
          <a:p>
            <a:pPr marL="457200" lvl="0" indent="-342900" algn="l" rtl="0">
              <a:lnSpc>
                <a:spcPct val="90000"/>
              </a:lnSpc>
              <a:spcBef>
                <a:spcPts val="1000"/>
              </a:spcBef>
              <a:spcAft>
                <a:spcPts val="0"/>
              </a:spcAft>
              <a:buSzPts val="1800"/>
              <a:buChar char="•"/>
            </a:pPr>
            <a:r>
              <a:rPr lang="en-US" sz="2000">
                <a:solidFill>
                  <a:srgbClr val="000000"/>
                </a:solidFill>
              </a:rPr>
              <a:t>Goal to attend a 4-year university.</a:t>
            </a:r>
            <a:endParaRPr/>
          </a:p>
          <a:p>
            <a:pPr marL="457200" lvl="0" indent="-342900" algn="l" rtl="0">
              <a:lnSpc>
                <a:spcPct val="90000"/>
              </a:lnSpc>
              <a:spcBef>
                <a:spcPts val="1000"/>
              </a:spcBef>
              <a:spcAft>
                <a:spcPts val="0"/>
              </a:spcAft>
              <a:buSzPts val="1800"/>
              <a:buChar char="•"/>
            </a:pPr>
            <a:r>
              <a:rPr lang="en-US" sz="2000">
                <a:solidFill>
                  <a:srgbClr val="000000"/>
                </a:solidFill>
              </a:rPr>
              <a:t>Strong attendance and citizenship.</a:t>
            </a:r>
            <a:endParaRPr/>
          </a:p>
          <a:p>
            <a:pPr marL="457200" lvl="0" indent="-342900" algn="l" rtl="0">
              <a:lnSpc>
                <a:spcPct val="90000"/>
              </a:lnSpc>
              <a:spcBef>
                <a:spcPts val="1000"/>
              </a:spcBef>
              <a:spcAft>
                <a:spcPts val="0"/>
              </a:spcAft>
              <a:buSzPts val="1800"/>
              <a:buChar char="•"/>
            </a:pPr>
            <a:r>
              <a:rPr lang="en-US" sz="2000">
                <a:solidFill>
                  <a:srgbClr val="000000"/>
                </a:solidFill>
              </a:rPr>
              <a:t>Career and College speakers weekly.</a:t>
            </a:r>
            <a:endParaRPr/>
          </a:p>
          <a:p>
            <a:pPr marL="457200" lvl="0" indent="-342900" algn="l" rtl="0">
              <a:lnSpc>
                <a:spcPct val="90000"/>
              </a:lnSpc>
              <a:spcBef>
                <a:spcPts val="1000"/>
              </a:spcBef>
              <a:spcAft>
                <a:spcPts val="0"/>
              </a:spcAft>
              <a:buSzPts val="1800"/>
              <a:buChar char="•"/>
            </a:pPr>
            <a:r>
              <a:rPr lang="en-US" sz="2000">
                <a:solidFill>
                  <a:srgbClr val="000000"/>
                </a:solidFill>
              </a:rPr>
              <a:t>High 4-year university acceptance rate.</a:t>
            </a:r>
            <a:endParaRPr/>
          </a:p>
          <a:p>
            <a:pPr marL="457200" lvl="0" indent="-342900" algn="l" rtl="0">
              <a:lnSpc>
                <a:spcPct val="90000"/>
              </a:lnSpc>
              <a:spcBef>
                <a:spcPts val="1000"/>
              </a:spcBef>
              <a:spcAft>
                <a:spcPts val="0"/>
              </a:spcAft>
              <a:buSzPts val="1800"/>
              <a:buChar char="•"/>
            </a:pPr>
            <a:r>
              <a:rPr lang="en-US" sz="2000">
                <a:solidFill>
                  <a:srgbClr val="000000"/>
                </a:solidFill>
              </a:rPr>
              <a:t>Reach out to Mrs. Fowlkes for more questions.</a:t>
            </a:r>
            <a:endParaRPr/>
          </a:p>
          <a:p>
            <a:pPr marL="457200" lvl="0" indent="-228600" algn="l" rtl="0">
              <a:lnSpc>
                <a:spcPct val="90000"/>
              </a:lnSpc>
              <a:spcBef>
                <a:spcPts val="1000"/>
              </a:spcBef>
              <a:spcAft>
                <a:spcPts val="0"/>
              </a:spcAft>
              <a:buSzPts val="1800"/>
              <a:buNone/>
            </a:pPr>
            <a:endParaRPr sz="2000">
              <a:solidFill>
                <a:srgbClr val="000000"/>
              </a:solidFill>
            </a:endParaRPr>
          </a:p>
          <a:p>
            <a:pPr marL="457200" lvl="0" indent="-228600" algn="l" rtl="0">
              <a:lnSpc>
                <a:spcPct val="90000"/>
              </a:lnSpc>
              <a:spcBef>
                <a:spcPts val="1000"/>
              </a:spcBef>
              <a:spcAft>
                <a:spcPts val="0"/>
              </a:spcAft>
              <a:buSzPts val="1800"/>
              <a:buNone/>
            </a:pPr>
            <a:endParaRPr sz="2000">
              <a:solidFill>
                <a:srgbClr val="000000"/>
              </a:solidFill>
            </a:endParaRPr>
          </a:p>
          <a:p>
            <a:pPr marL="457200" lvl="0" indent="-228600" algn="l" rtl="0">
              <a:lnSpc>
                <a:spcPct val="90000"/>
              </a:lnSpc>
              <a:spcBef>
                <a:spcPts val="1000"/>
              </a:spcBef>
              <a:spcAft>
                <a:spcPts val="0"/>
              </a:spcAft>
              <a:buSzPts val="1800"/>
              <a:buNone/>
            </a:pPr>
            <a:endParaRPr sz="200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1"/>
        <p:cNvGrpSpPr/>
        <p:nvPr/>
      </p:nvGrpSpPr>
      <p:grpSpPr>
        <a:xfrm>
          <a:off x="0" y="0"/>
          <a:ext cx="0" cy="0"/>
          <a:chOff x="0" y="0"/>
          <a:chExt cx="0" cy="0"/>
        </a:xfrm>
      </p:grpSpPr>
      <p:sp>
        <p:nvSpPr>
          <p:cNvPr id="232" name="Google Shape;232;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33" name="Google Shape;233;p6"/>
          <p:cNvPicPr preferRelativeResize="0"/>
          <p:nvPr/>
        </p:nvPicPr>
        <p:blipFill rotWithShape="1">
          <a:blip r:embed="rId3">
            <a:alphaModFix/>
          </a:blip>
          <a:srcRect l="16925" r="11201" b="1"/>
          <a:stretch/>
        </p:blipFill>
        <p:spPr>
          <a:xfrm>
            <a:off x="8529321" y="10"/>
            <a:ext cx="3662680" cy="3401558"/>
          </a:xfrm>
          <a:custGeom>
            <a:avLst/>
            <a:gdLst/>
            <a:ahLst/>
            <a:cxnLst/>
            <a:rect l="l" t="t" r="r" b="b"/>
            <a:pathLst>
              <a:path w="3662680" h="3401568" extrusionOk="0">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ln>
            <a:noFill/>
          </a:ln>
        </p:spPr>
      </p:pic>
      <p:pic>
        <p:nvPicPr>
          <p:cNvPr id="234" name="Google Shape;234;p6"/>
          <p:cNvPicPr preferRelativeResize="0"/>
          <p:nvPr/>
        </p:nvPicPr>
        <p:blipFill rotWithShape="1">
          <a:blip r:embed="rId4">
            <a:alphaModFix/>
          </a:blip>
          <a:srcRect l="14835" r="12525" b="-1"/>
          <a:stretch/>
        </p:blipFill>
        <p:spPr>
          <a:xfrm>
            <a:off x="5115314" y="10"/>
            <a:ext cx="4118110" cy="3401558"/>
          </a:xfrm>
          <a:custGeom>
            <a:avLst/>
            <a:gdLst/>
            <a:ahLst/>
            <a:cxnLst/>
            <a:rect l="l" t="t" r="r" b="b"/>
            <a:pathLst>
              <a:path w="4118110" h="3401568" extrusionOk="0">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ln>
            <a:noFill/>
          </a:ln>
        </p:spPr>
      </p:pic>
      <p:pic>
        <p:nvPicPr>
          <p:cNvPr id="235" name="Google Shape;235;p6"/>
          <p:cNvPicPr preferRelativeResize="0"/>
          <p:nvPr/>
        </p:nvPicPr>
        <p:blipFill rotWithShape="1">
          <a:blip r:embed="rId5">
            <a:alphaModFix/>
          </a:blip>
          <a:srcRect t="19204" r="-1" b="8241"/>
          <a:stretch/>
        </p:blipFill>
        <p:spPr>
          <a:xfrm>
            <a:off x="5168353" y="3456432"/>
            <a:ext cx="7023646" cy="3401568"/>
          </a:xfrm>
          <a:custGeom>
            <a:avLst/>
            <a:gdLst/>
            <a:ahLst/>
            <a:cxnLst/>
            <a:rect l="l" t="t" r="r" b="b"/>
            <a:pathLst>
              <a:path w="7023646" h="3401568" extrusionOk="0">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ln>
            <a:noFill/>
          </a:ln>
        </p:spPr>
      </p:pic>
      <p:sp>
        <p:nvSpPr>
          <p:cNvPr id="236" name="Google Shape;236;p6"/>
          <p:cNvSpPr/>
          <p:nvPr/>
        </p:nvSpPr>
        <p:spPr>
          <a:xfrm>
            <a:off x="0" y="0"/>
            <a:ext cx="5932965" cy="6858000"/>
          </a:xfrm>
          <a:custGeom>
            <a:avLst/>
            <a:gdLst/>
            <a:ahLst/>
            <a:cxnLst/>
            <a:rect l="l" t="t" r="r" b="b"/>
            <a:pathLst>
              <a:path w="5932965" h="6858000" extrusionOk="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solidFill>
            <a:schemeClr val="lt1"/>
          </a:solidFill>
          <a:ln w="9525" cap="flat" cmpd="sng">
            <a:solidFill>
              <a:srgbClr val="EFEFEF"/>
            </a:solidFill>
            <a:prstDash val="solid"/>
            <a:round/>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7" name="Google Shape;237;p6"/>
          <p:cNvSpPr/>
          <p:nvPr/>
        </p:nvSpPr>
        <p:spPr>
          <a:xfrm>
            <a:off x="0" y="0"/>
            <a:ext cx="5922333" cy="6858000"/>
          </a:xfrm>
          <a:custGeom>
            <a:avLst/>
            <a:gdLst/>
            <a:ahLst/>
            <a:cxnLst/>
            <a:rect l="l" t="t" r="r" b="b"/>
            <a:pathLst>
              <a:path w="5922333" h="6858000" extrusionOk="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8" name="Google Shape;238;p6"/>
          <p:cNvSpPr txBox="1">
            <a:spLocks noGrp="1"/>
          </p:cNvSpPr>
          <p:nvPr>
            <p:ph type="title"/>
          </p:nvPr>
        </p:nvSpPr>
        <p:spPr>
          <a:xfrm>
            <a:off x="448056" y="685800"/>
            <a:ext cx="4922338"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en-US" sz="3400"/>
              <a:t>School Involvement</a:t>
            </a:r>
            <a:br>
              <a:rPr lang="en-US" sz="3400"/>
            </a:br>
            <a:r>
              <a:rPr lang="en-US" sz="1000" b="1"/>
              <a:t>Ethan Moreno</a:t>
            </a:r>
            <a:endParaRPr sz="2000"/>
          </a:p>
        </p:txBody>
      </p:sp>
      <p:sp>
        <p:nvSpPr>
          <p:cNvPr id="239" name="Google Shape;239;p6"/>
          <p:cNvSpPr/>
          <p:nvPr/>
        </p:nvSpPr>
        <p:spPr>
          <a:xfrm>
            <a:off x="0" y="1016867"/>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0" name="Google Shape;240;p6"/>
          <p:cNvSpPr/>
          <p:nvPr/>
        </p:nvSpPr>
        <p:spPr>
          <a:xfrm>
            <a:off x="438911" y="2089941"/>
            <a:ext cx="4970439"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1" name="Google Shape;241;p6"/>
          <p:cNvSpPr txBox="1">
            <a:spLocks noGrp="1"/>
          </p:cNvSpPr>
          <p:nvPr>
            <p:ph type="body" idx="1"/>
          </p:nvPr>
        </p:nvSpPr>
        <p:spPr>
          <a:xfrm>
            <a:off x="448056" y="2514600"/>
            <a:ext cx="4922338" cy="3666744"/>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Font typeface="Arial"/>
              <a:buChar char="•"/>
            </a:pPr>
            <a:r>
              <a:rPr lang="en-US" sz="2000"/>
              <a:t>Athletics</a:t>
            </a:r>
            <a:endParaRPr/>
          </a:p>
          <a:p>
            <a:pPr marL="457200" lvl="0" indent="-342900" algn="l" rtl="0">
              <a:lnSpc>
                <a:spcPct val="90000"/>
              </a:lnSpc>
              <a:spcBef>
                <a:spcPts val="1000"/>
              </a:spcBef>
              <a:spcAft>
                <a:spcPts val="0"/>
              </a:spcAft>
              <a:buSzPts val="1800"/>
              <a:buFont typeface="Arial"/>
              <a:buChar char="•"/>
            </a:pPr>
            <a:r>
              <a:rPr lang="en-US" sz="2000"/>
              <a:t>Academic Teams (Mock Trial, Math Team, Academic Decathlon)</a:t>
            </a:r>
            <a:endParaRPr/>
          </a:p>
          <a:p>
            <a:pPr marL="457200" lvl="0" indent="-342900" algn="l" rtl="0">
              <a:lnSpc>
                <a:spcPct val="90000"/>
              </a:lnSpc>
              <a:spcBef>
                <a:spcPts val="1000"/>
              </a:spcBef>
              <a:spcAft>
                <a:spcPts val="0"/>
              </a:spcAft>
              <a:buSzPts val="1800"/>
              <a:buFont typeface="Arial"/>
              <a:buChar char="•"/>
            </a:pPr>
            <a:r>
              <a:rPr lang="en-US" sz="2000"/>
              <a:t>Visual/Performing Arts (S.Hahn/B.Chesi)</a:t>
            </a:r>
            <a:endParaRPr/>
          </a:p>
          <a:p>
            <a:pPr marL="914400" lvl="1" indent="-292100" algn="l" rtl="0">
              <a:lnSpc>
                <a:spcPct val="90000"/>
              </a:lnSpc>
              <a:spcBef>
                <a:spcPts val="500"/>
              </a:spcBef>
              <a:spcAft>
                <a:spcPts val="0"/>
              </a:spcAft>
              <a:buSzPts val="1000"/>
              <a:buFont typeface="Arial"/>
              <a:buChar char="•"/>
            </a:pPr>
            <a:r>
              <a:rPr lang="en-US" sz="1600" u="sng">
                <a:solidFill>
                  <a:schemeClr val="hlink"/>
                </a:solidFill>
                <a:hlinkClick r:id="rId6"/>
              </a:rPr>
              <a:t>CW Drama Programs</a:t>
            </a:r>
            <a:endParaRPr sz="1600"/>
          </a:p>
          <a:p>
            <a:pPr marL="457200" lvl="0" indent="-342900" algn="l" rtl="0">
              <a:lnSpc>
                <a:spcPct val="90000"/>
              </a:lnSpc>
              <a:spcBef>
                <a:spcPts val="1000"/>
              </a:spcBef>
              <a:spcAft>
                <a:spcPts val="0"/>
              </a:spcAft>
              <a:buSzPts val="1800"/>
              <a:buFont typeface="Arial"/>
              <a:buChar char="•"/>
            </a:pPr>
            <a:r>
              <a:rPr lang="en-US" sz="2000"/>
              <a:t>Clubs</a:t>
            </a:r>
            <a:endParaRPr/>
          </a:p>
          <a:p>
            <a:pPr marL="457200" lvl="0" indent="-342900" algn="l" rtl="0">
              <a:lnSpc>
                <a:spcPct val="90000"/>
              </a:lnSpc>
              <a:spcBef>
                <a:spcPts val="1000"/>
              </a:spcBef>
              <a:spcAft>
                <a:spcPts val="0"/>
              </a:spcAft>
              <a:buSzPts val="1800"/>
              <a:buFont typeface="Arial"/>
              <a:buChar char="•"/>
            </a:pPr>
            <a:r>
              <a:rPr lang="en-US" sz="2000"/>
              <a:t>Community Service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sp>
        <p:nvSpPr>
          <p:cNvPr id="246" name="Google Shape;246;p30"/>
          <p:cNvSpPr/>
          <p:nvPr/>
        </p:nvSpPr>
        <p:spPr>
          <a:xfrm>
            <a:off x="0" y="0"/>
            <a:ext cx="6483095"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47" name="Google Shape;247;p30"/>
          <p:cNvPicPr preferRelativeResize="0"/>
          <p:nvPr/>
        </p:nvPicPr>
        <p:blipFill rotWithShape="1">
          <a:blip r:embed="rId3">
            <a:alphaModFix/>
          </a:blip>
          <a:srcRect/>
          <a:stretch/>
        </p:blipFill>
        <p:spPr>
          <a:xfrm flipH="1">
            <a:off x="0" y="0"/>
            <a:ext cx="12192000" cy="6858000"/>
          </a:xfrm>
          <a:prstGeom prst="rect">
            <a:avLst/>
          </a:prstGeom>
          <a:noFill/>
          <a:ln>
            <a:noFill/>
          </a:ln>
        </p:spPr>
      </p:pic>
      <p:sp>
        <p:nvSpPr>
          <p:cNvPr id="248" name="Google Shape;248;p30"/>
          <p:cNvSpPr txBox="1">
            <a:spLocks noGrp="1"/>
          </p:cNvSpPr>
          <p:nvPr>
            <p:ph type="title"/>
          </p:nvPr>
        </p:nvSpPr>
        <p:spPr>
          <a:xfrm>
            <a:off x="6738267" y="802955"/>
            <a:ext cx="4333814" cy="14540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000">
                <a:solidFill>
                  <a:srgbClr val="000000"/>
                </a:solidFill>
              </a:rPr>
              <a:t>Careers</a:t>
            </a:r>
            <a:endParaRPr sz="4000">
              <a:solidFill>
                <a:srgbClr val="000000"/>
              </a:solidFill>
            </a:endParaRPr>
          </a:p>
          <a:p>
            <a:pPr marL="0" lvl="0" indent="0" algn="ctr" rtl="0">
              <a:lnSpc>
                <a:spcPct val="90000"/>
              </a:lnSpc>
              <a:spcBef>
                <a:spcPts val="0"/>
              </a:spcBef>
              <a:spcAft>
                <a:spcPts val="0"/>
              </a:spcAft>
              <a:buSzPts val="1800"/>
              <a:buNone/>
            </a:pPr>
            <a:r>
              <a:rPr lang="en-US" sz="1000" b="1">
                <a:solidFill>
                  <a:srgbClr val="000000"/>
                </a:solidFill>
              </a:rPr>
              <a:t>Ethan Moreno</a:t>
            </a:r>
            <a:endParaRPr sz="1000" b="1">
              <a:solidFill>
                <a:srgbClr val="000000"/>
              </a:solidFill>
            </a:endParaRPr>
          </a:p>
        </p:txBody>
      </p:sp>
      <p:sp>
        <p:nvSpPr>
          <p:cNvPr id="249" name="Google Shape;249;p30"/>
          <p:cNvSpPr/>
          <p:nvPr/>
        </p:nvSpPr>
        <p:spPr>
          <a:xfrm>
            <a:off x="1" y="4207136"/>
            <a:ext cx="3177287" cy="2650864"/>
          </a:xfrm>
          <a:custGeom>
            <a:avLst/>
            <a:gdLst/>
            <a:ahLst/>
            <a:cxnLst/>
            <a:rect l="l" t="t" r="r" b="b"/>
            <a:pathLst>
              <a:path w="3242130" h="2704964" extrusionOk="0">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0" name="Google Shape;250;p30"/>
          <p:cNvSpPr/>
          <p:nvPr/>
        </p:nvSpPr>
        <p:spPr>
          <a:xfrm>
            <a:off x="3369751" y="2897495"/>
            <a:ext cx="2788232" cy="2788232"/>
          </a:xfrm>
          <a:prstGeom prst="ellipse">
            <a:avLst/>
          </a:prstGeom>
          <a:solidFill>
            <a:srgbClr val="FFFFFF"/>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1" name="Google Shape;251;p30"/>
          <p:cNvSpPr/>
          <p:nvPr/>
        </p:nvSpPr>
        <p:spPr>
          <a:xfrm>
            <a:off x="1" y="1"/>
            <a:ext cx="4090921" cy="3465906"/>
          </a:xfrm>
          <a:custGeom>
            <a:avLst/>
            <a:gdLst/>
            <a:ahLst/>
            <a:cxnLst/>
            <a:rect l="l" t="t" r="r" b="b"/>
            <a:pathLst>
              <a:path w="4090921" h="3465906" extrusionOk="0">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52" name="Google Shape;252;p30"/>
          <p:cNvPicPr preferRelativeResize="0"/>
          <p:nvPr/>
        </p:nvPicPr>
        <p:blipFill rotWithShape="1">
          <a:blip r:embed="rId4">
            <a:alphaModFix/>
          </a:blip>
          <a:srcRect/>
          <a:stretch/>
        </p:blipFill>
        <p:spPr>
          <a:xfrm>
            <a:off x="239972" y="732585"/>
            <a:ext cx="3298594" cy="1321000"/>
          </a:xfrm>
          <a:prstGeom prst="rect">
            <a:avLst/>
          </a:prstGeom>
          <a:noFill/>
          <a:ln>
            <a:noFill/>
          </a:ln>
        </p:spPr>
      </p:pic>
      <p:pic>
        <p:nvPicPr>
          <p:cNvPr id="253" name="Google Shape;253;p30"/>
          <p:cNvPicPr preferRelativeResize="0"/>
          <p:nvPr/>
        </p:nvPicPr>
        <p:blipFill rotWithShape="1">
          <a:blip r:embed="rId5">
            <a:alphaModFix/>
          </a:blip>
          <a:srcRect/>
          <a:stretch/>
        </p:blipFill>
        <p:spPr>
          <a:xfrm>
            <a:off x="239972" y="5109819"/>
            <a:ext cx="2334437" cy="1254759"/>
          </a:xfrm>
          <a:prstGeom prst="rect">
            <a:avLst/>
          </a:prstGeom>
          <a:noFill/>
          <a:ln>
            <a:noFill/>
          </a:ln>
        </p:spPr>
      </p:pic>
      <p:pic>
        <p:nvPicPr>
          <p:cNvPr id="254" name="Google Shape;254;p30" descr="Logo, company name&#10;&#10;Description automatically generated"/>
          <p:cNvPicPr preferRelativeResize="0"/>
          <p:nvPr/>
        </p:nvPicPr>
        <p:blipFill rotWithShape="1">
          <a:blip r:embed="rId6">
            <a:alphaModFix/>
          </a:blip>
          <a:srcRect/>
          <a:stretch/>
        </p:blipFill>
        <p:spPr>
          <a:xfrm>
            <a:off x="3868031" y="3579659"/>
            <a:ext cx="1785723" cy="1339292"/>
          </a:xfrm>
          <a:prstGeom prst="rect">
            <a:avLst/>
          </a:prstGeom>
          <a:noFill/>
          <a:ln>
            <a:noFill/>
          </a:ln>
        </p:spPr>
      </p:pic>
      <p:sp>
        <p:nvSpPr>
          <p:cNvPr id="255" name="Google Shape;255;p30"/>
          <p:cNvSpPr txBox="1">
            <a:spLocks noGrp="1"/>
          </p:cNvSpPr>
          <p:nvPr>
            <p:ph type="body" idx="1"/>
          </p:nvPr>
        </p:nvSpPr>
        <p:spPr>
          <a:xfrm>
            <a:off x="6734684" y="2257006"/>
            <a:ext cx="4333468" cy="3803965"/>
          </a:xfrm>
          <a:prstGeom prst="rect">
            <a:avLst/>
          </a:prstGeom>
          <a:noFill/>
          <a:ln>
            <a:noFill/>
          </a:ln>
        </p:spPr>
        <p:txBody>
          <a:bodyPr spcFirstLastPara="1" wrap="square" lIns="91425" tIns="45700" rIns="91425" bIns="45700" anchor="ctr" anchorCtr="0">
            <a:normAutofit/>
          </a:bodyPr>
          <a:lstStyle/>
          <a:p>
            <a:pPr marL="457200" lvl="0" indent="-342900" algn="l" rtl="0">
              <a:lnSpc>
                <a:spcPct val="90000"/>
              </a:lnSpc>
              <a:spcBef>
                <a:spcPts val="1000"/>
              </a:spcBef>
              <a:spcAft>
                <a:spcPts val="0"/>
              </a:spcAft>
              <a:buClr>
                <a:schemeClr val="dk1"/>
              </a:buClr>
              <a:buSzPts val="1800"/>
              <a:buChar char="•"/>
            </a:pPr>
            <a:r>
              <a:rPr lang="en-US" sz="1900">
                <a:solidFill>
                  <a:srgbClr val="000000"/>
                </a:solidFill>
              </a:rPr>
              <a:t>Clovis West offers several career exploration opportunities for students.</a:t>
            </a:r>
            <a:endParaRPr/>
          </a:p>
          <a:p>
            <a:pPr marL="457200" lvl="0" indent="-342900" algn="l" rtl="0">
              <a:lnSpc>
                <a:spcPct val="90000"/>
              </a:lnSpc>
              <a:spcBef>
                <a:spcPts val="1000"/>
              </a:spcBef>
              <a:spcAft>
                <a:spcPts val="0"/>
              </a:spcAft>
              <a:buClr>
                <a:schemeClr val="dk1"/>
              </a:buClr>
              <a:buSzPts val="1800"/>
              <a:buChar char="•"/>
            </a:pPr>
            <a:r>
              <a:rPr lang="en-US" sz="1900">
                <a:solidFill>
                  <a:srgbClr val="000000"/>
                </a:solidFill>
              </a:rPr>
              <a:t>Automotive Pathway</a:t>
            </a:r>
            <a:endParaRPr/>
          </a:p>
          <a:p>
            <a:pPr marL="457200" lvl="0" indent="-342900" algn="l" rtl="0">
              <a:lnSpc>
                <a:spcPct val="90000"/>
              </a:lnSpc>
              <a:spcBef>
                <a:spcPts val="1000"/>
              </a:spcBef>
              <a:spcAft>
                <a:spcPts val="0"/>
              </a:spcAft>
              <a:buClr>
                <a:schemeClr val="dk1"/>
              </a:buClr>
              <a:buSzPts val="1800"/>
              <a:buChar char="•"/>
            </a:pPr>
            <a:r>
              <a:rPr lang="en-US" sz="1900">
                <a:solidFill>
                  <a:srgbClr val="000000"/>
                </a:solidFill>
              </a:rPr>
              <a:t>Careers in Education Pathway</a:t>
            </a:r>
            <a:endParaRPr/>
          </a:p>
          <a:p>
            <a:pPr marL="457200" lvl="0" indent="-342900" algn="l" rtl="0">
              <a:lnSpc>
                <a:spcPct val="90000"/>
              </a:lnSpc>
              <a:spcBef>
                <a:spcPts val="1000"/>
              </a:spcBef>
              <a:spcAft>
                <a:spcPts val="0"/>
              </a:spcAft>
              <a:buClr>
                <a:schemeClr val="dk1"/>
              </a:buClr>
              <a:buSzPts val="1800"/>
              <a:buChar char="•"/>
            </a:pPr>
            <a:r>
              <a:rPr lang="en-US" sz="1900">
                <a:solidFill>
                  <a:srgbClr val="000000"/>
                </a:solidFill>
              </a:rPr>
              <a:t>Theater Production/Performing Arts</a:t>
            </a:r>
            <a:endParaRPr/>
          </a:p>
          <a:p>
            <a:pPr marL="457200" lvl="0" indent="-342900" algn="l" rtl="0">
              <a:lnSpc>
                <a:spcPct val="90000"/>
              </a:lnSpc>
              <a:spcBef>
                <a:spcPts val="1000"/>
              </a:spcBef>
              <a:spcAft>
                <a:spcPts val="0"/>
              </a:spcAft>
              <a:buClr>
                <a:schemeClr val="dk1"/>
              </a:buClr>
              <a:buSzPts val="1800"/>
              <a:buChar char="•"/>
            </a:pPr>
            <a:r>
              <a:rPr lang="en-US" sz="1900">
                <a:solidFill>
                  <a:srgbClr val="000000"/>
                </a:solidFill>
              </a:rPr>
              <a:t>Business and Financial Services</a:t>
            </a:r>
            <a:endParaRPr/>
          </a:p>
          <a:p>
            <a:pPr marL="457200" lvl="0" indent="-342900" algn="l" rtl="0">
              <a:lnSpc>
                <a:spcPct val="90000"/>
              </a:lnSpc>
              <a:spcBef>
                <a:spcPts val="1000"/>
              </a:spcBef>
              <a:spcAft>
                <a:spcPts val="0"/>
              </a:spcAft>
              <a:buClr>
                <a:schemeClr val="dk1"/>
              </a:buClr>
              <a:buSzPts val="1800"/>
              <a:buChar char="•"/>
            </a:pPr>
            <a:r>
              <a:rPr lang="en-US" sz="1900">
                <a:solidFill>
                  <a:srgbClr val="000000"/>
                </a:solidFill>
              </a:rPr>
              <a:t>Counselors will discuss opportunities further during Sophomore conferences. </a:t>
            </a:r>
            <a:endParaRPr/>
          </a:p>
          <a:p>
            <a:pPr marL="457200" lvl="0" indent="-228600" algn="l" rtl="0">
              <a:lnSpc>
                <a:spcPct val="90000"/>
              </a:lnSpc>
              <a:spcBef>
                <a:spcPts val="1000"/>
              </a:spcBef>
              <a:spcAft>
                <a:spcPts val="0"/>
              </a:spcAft>
              <a:buClr>
                <a:schemeClr val="dk1"/>
              </a:buClr>
              <a:buSzPts val="1800"/>
              <a:buNone/>
            </a:pPr>
            <a:endParaRPr sz="1900">
              <a:solidFill>
                <a:srgbClr val="000000"/>
              </a:solidFill>
            </a:endParaRPr>
          </a:p>
          <a:p>
            <a:pPr marL="457200" lvl="0" indent="-228600" algn="l" rtl="0">
              <a:lnSpc>
                <a:spcPct val="90000"/>
              </a:lnSpc>
              <a:spcBef>
                <a:spcPts val="1000"/>
              </a:spcBef>
              <a:spcAft>
                <a:spcPts val="0"/>
              </a:spcAft>
              <a:buClr>
                <a:schemeClr val="dk1"/>
              </a:buClr>
              <a:buSzPts val="1800"/>
              <a:buNone/>
            </a:pPr>
            <a:endParaRPr sz="190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9"/>
        <p:cNvGrpSpPr/>
        <p:nvPr/>
      </p:nvGrpSpPr>
      <p:grpSpPr>
        <a:xfrm>
          <a:off x="0" y="0"/>
          <a:ext cx="0" cy="0"/>
          <a:chOff x="0" y="0"/>
          <a:chExt cx="0" cy="0"/>
        </a:xfrm>
      </p:grpSpPr>
      <p:sp>
        <p:nvSpPr>
          <p:cNvPr id="260" name="Google Shape;260;p28"/>
          <p:cNvSpPr/>
          <p:nvPr/>
        </p:nvSpPr>
        <p:spPr>
          <a:xfrm>
            <a:off x="0" y="0"/>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61" name="Google Shape;261;p28"/>
          <p:cNvGrpSpPr/>
          <p:nvPr/>
        </p:nvGrpSpPr>
        <p:grpSpPr>
          <a:xfrm>
            <a:off x="-417513" y="0"/>
            <a:ext cx="12584114" cy="6853238"/>
            <a:chOff x="-417513" y="0"/>
            <a:chExt cx="12584114" cy="6853238"/>
          </a:xfrm>
        </p:grpSpPr>
        <p:sp>
          <p:nvSpPr>
            <p:cNvPr id="262" name="Google Shape;262;p28"/>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3" name="Google Shape;263;p28"/>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4" name="Google Shape;264;p28"/>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5" name="Google Shape;265;p28"/>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9803"/>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6" name="Google Shape;266;p28"/>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9803"/>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7" name="Google Shape;267;p28"/>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9803"/>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8" name="Google Shape;268;p28"/>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9" name="Google Shape;269;p28"/>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 name="Google Shape;270;p28"/>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 name="Google Shape;271;p28"/>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 name="Google Shape;272;p28"/>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 name="Google Shape;273;p28"/>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 name="Google Shape;274;p28"/>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 name="Google Shape;275;p28"/>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 name="Google Shape;276;p28"/>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 name="Google Shape;277;p28"/>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9803"/>
                </a:schemeClr>
              </a:solidFill>
              <a:prstDash val="dashDot"/>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 name="Google Shape;278;p28"/>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9803"/>
                </a:schemeClr>
              </a:solidFill>
              <a:prstDash val="lgDash"/>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 name="Google Shape;279;p28"/>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 name="Google Shape;280;p28"/>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 name="Google Shape;281;p28"/>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 name="Google Shape;282;p28"/>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9803"/>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83" name="Google Shape;283;p28"/>
          <p:cNvSpPr txBox="1">
            <a:spLocks noGrp="1"/>
          </p:cNvSpPr>
          <p:nvPr>
            <p:ph type="title"/>
          </p:nvPr>
        </p:nvSpPr>
        <p:spPr>
          <a:xfrm>
            <a:off x="904877" y="795527"/>
            <a:ext cx="10488547" cy="119091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000"/>
              <a:t>Advanced Placement (AP)</a:t>
            </a:r>
            <a:br>
              <a:rPr lang="en-US" sz="4000"/>
            </a:br>
            <a:r>
              <a:rPr lang="en-US" sz="1000" b="1"/>
              <a:t>Tracey Fowlkes</a:t>
            </a:r>
            <a:endParaRPr/>
          </a:p>
        </p:txBody>
      </p:sp>
      <p:sp>
        <p:nvSpPr>
          <p:cNvPr id="284" name="Google Shape;284;p28"/>
          <p:cNvSpPr/>
          <p:nvPr/>
        </p:nvSpPr>
        <p:spPr>
          <a:xfrm>
            <a:off x="937030" y="2250281"/>
            <a:ext cx="4959318" cy="3678237"/>
          </a:xfrm>
          <a:prstGeom prst="rect">
            <a:avLst/>
          </a:prstGeom>
          <a:solidFill>
            <a:schemeClr val="lt1"/>
          </a:solidFill>
          <a:ln w="19050" cap="flat" cmpd="sng">
            <a:solidFill>
              <a:srgbClr val="259D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85" name="Google Shape;285;p28"/>
          <p:cNvPicPr preferRelativeResize="0"/>
          <p:nvPr/>
        </p:nvPicPr>
        <p:blipFill rotWithShape="1">
          <a:blip r:embed="rId3">
            <a:alphaModFix/>
          </a:blip>
          <a:srcRect l="12556" r="-1" b="-1"/>
          <a:stretch/>
        </p:blipFill>
        <p:spPr>
          <a:xfrm>
            <a:off x="1103257" y="2416047"/>
            <a:ext cx="4626864" cy="3346704"/>
          </a:xfrm>
          <a:prstGeom prst="rect">
            <a:avLst/>
          </a:prstGeom>
          <a:noFill/>
          <a:ln>
            <a:noFill/>
          </a:ln>
        </p:spPr>
      </p:pic>
      <p:sp>
        <p:nvSpPr>
          <p:cNvPr id="286" name="Google Shape;286;p28"/>
          <p:cNvSpPr txBox="1">
            <a:spLocks noGrp="1"/>
          </p:cNvSpPr>
          <p:nvPr>
            <p:ph type="body" idx="1"/>
          </p:nvPr>
        </p:nvSpPr>
        <p:spPr>
          <a:xfrm>
            <a:off x="6380703" y="2248377"/>
            <a:ext cx="5028928" cy="3680142"/>
          </a:xfrm>
          <a:prstGeom prst="rect">
            <a:avLst/>
          </a:prstGeom>
          <a:noFill/>
          <a:ln>
            <a:noFill/>
          </a:ln>
        </p:spPr>
        <p:txBody>
          <a:bodyPr spcFirstLastPara="1" wrap="square" lIns="91425" tIns="45700" rIns="91425" bIns="45700" anchor="ctr" anchorCtr="0">
            <a:normAutofit lnSpcReduction="10000"/>
          </a:bodyPr>
          <a:lstStyle/>
          <a:p>
            <a:pPr marL="457200" lvl="0" indent="-342900" algn="l" rtl="0">
              <a:lnSpc>
                <a:spcPct val="90000"/>
              </a:lnSpc>
              <a:spcBef>
                <a:spcPts val="1000"/>
              </a:spcBef>
              <a:spcAft>
                <a:spcPts val="0"/>
              </a:spcAft>
              <a:buClr>
                <a:srgbClr val="259DF0"/>
              </a:buClr>
              <a:buSzPts val="1800"/>
              <a:buChar char="•"/>
            </a:pPr>
            <a:r>
              <a:rPr lang="en-US" sz="1800"/>
              <a:t>Clovis West offers 21 AP courses.</a:t>
            </a:r>
            <a:endParaRPr/>
          </a:p>
          <a:p>
            <a:pPr marL="914400" lvl="1" indent="-342900" algn="l" rtl="0">
              <a:lnSpc>
                <a:spcPct val="90000"/>
              </a:lnSpc>
              <a:spcBef>
                <a:spcPts val="500"/>
              </a:spcBef>
              <a:spcAft>
                <a:spcPts val="0"/>
              </a:spcAft>
              <a:buClr>
                <a:srgbClr val="259DF0"/>
              </a:buClr>
              <a:buSzPts val="1800"/>
              <a:buChar char="•"/>
            </a:pPr>
            <a:r>
              <a:rPr lang="en-US" sz="1800"/>
              <a:t>Into level college class</a:t>
            </a:r>
            <a:endParaRPr/>
          </a:p>
          <a:p>
            <a:pPr marL="914400" lvl="1" indent="-342900" algn="l" rtl="0">
              <a:lnSpc>
                <a:spcPct val="90000"/>
              </a:lnSpc>
              <a:spcBef>
                <a:spcPts val="500"/>
              </a:spcBef>
              <a:spcAft>
                <a:spcPts val="0"/>
              </a:spcAft>
              <a:buClr>
                <a:srgbClr val="259DF0"/>
              </a:buClr>
              <a:buSzPts val="1800"/>
              <a:buChar char="•"/>
            </a:pPr>
            <a:r>
              <a:rPr lang="en-US" sz="1800"/>
              <a:t>AP Exam</a:t>
            </a:r>
            <a:endParaRPr/>
          </a:p>
          <a:p>
            <a:pPr marL="914400" lvl="1" indent="-342900" algn="l" rtl="0">
              <a:lnSpc>
                <a:spcPct val="90000"/>
              </a:lnSpc>
              <a:spcBef>
                <a:spcPts val="500"/>
              </a:spcBef>
              <a:spcAft>
                <a:spcPts val="0"/>
              </a:spcAft>
              <a:buClr>
                <a:srgbClr val="259DF0"/>
              </a:buClr>
              <a:buSzPts val="1800"/>
              <a:buChar char="•"/>
            </a:pPr>
            <a:r>
              <a:rPr lang="en-US" sz="1800"/>
              <a:t>College Credit</a:t>
            </a:r>
            <a:endParaRPr/>
          </a:p>
          <a:p>
            <a:pPr marL="914400" lvl="1" indent="-342900" algn="l" rtl="0">
              <a:lnSpc>
                <a:spcPct val="90000"/>
              </a:lnSpc>
              <a:spcBef>
                <a:spcPts val="500"/>
              </a:spcBef>
              <a:spcAft>
                <a:spcPts val="0"/>
              </a:spcAft>
              <a:buClr>
                <a:srgbClr val="259DF0"/>
              </a:buClr>
              <a:buSzPts val="1800"/>
              <a:buChar char="•"/>
            </a:pPr>
            <a:r>
              <a:rPr lang="en-US" sz="1800"/>
              <a:t>Demonstrates capability of handling college-level work</a:t>
            </a:r>
            <a:endParaRPr/>
          </a:p>
          <a:p>
            <a:pPr marL="457200" lvl="0" indent="-342900" algn="l" rtl="0">
              <a:lnSpc>
                <a:spcPct val="90000"/>
              </a:lnSpc>
              <a:spcBef>
                <a:spcPts val="1000"/>
              </a:spcBef>
              <a:spcAft>
                <a:spcPts val="0"/>
              </a:spcAft>
              <a:buClr>
                <a:srgbClr val="259DF0"/>
              </a:buClr>
              <a:buSzPts val="1800"/>
              <a:buChar char="•"/>
            </a:pPr>
            <a:r>
              <a:rPr lang="en-US" sz="1800"/>
              <a:t>Freshman can register for the following:</a:t>
            </a:r>
            <a:endParaRPr/>
          </a:p>
          <a:p>
            <a:pPr marL="914400" lvl="1" indent="-342900" algn="l" rtl="0">
              <a:lnSpc>
                <a:spcPct val="90000"/>
              </a:lnSpc>
              <a:spcBef>
                <a:spcPts val="500"/>
              </a:spcBef>
              <a:spcAft>
                <a:spcPts val="0"/>
              </a:spcAft>
              <a:buClr>
                <a:srgbClr val="259DF0"/>
              </a:buClr>
              <a:buSzPts val="1800"/>
              <a:buChar char="•"/>
            </a:pPr>
            <a:r>
              <a:rPr lang="en-US" sz="1800" b="1"/>
              <a:t>AP Computer Science Principles </a:t>
            </a:r>
            <a:r>
              <a:rPr lang="en-US" sz="1800"/>
              <a:t>- grade of an A or B in Advanced Math 8.</a:t>
            </a:r>
            <a:endParaRPr/>
          </a:p>
          <a:p>
            <a:pPr marL="914400" lvl="1" indent="-342900" algn="l" rtl="0">
              <a:lnSpc>
                <a:spcPct val="90000"/>
              </a:lnSpc>
              <a:spcBef>
                <a:spcPts val="500"/>
              </a:spcBef>
              <a:spcAft>
                <a:spcPts val="0"/>
              </a:spcAft>
              <a:buClr>
                <a:srgbClr val="259DF0"/>
              </a:buClr>
              <a:buSzPts val="1800"/>
              <a:buChar char="•"/>
            </a:pPr>
            <a:r>
              <a:rPr lang="en-US" sz="1800" b="1"/>
              <a:t>AP Human Geography </a:t>
            </a:r>
            <a:r>
              <a:rPr lang="en-US" sz="1800"/>
              <a:t>– students must have a 3.5 GPA and a B or higher in AB History and AB English. </a:t>
            </a:r>
            <a:endParaRPr/>
          </a:p>
          <a:p>
            <a:pPr marL="457200" lvl="0" indent="-228600" algn="l" rtl="0">
              <a:lnSpc>
                <a:spcPct val="90000"/>
              </a:lnSpc>
              <a:spcBef>
                <a:spcPts val="1000"/>
              </a:spcBef>
              <a:spcAft>
                <a:spcPts val="0"/>
              </a:spcAft>
              <a:buClr>
                <a:srgbClr val="259DF0"/>
              </a:buClr>
              <a:buSzPts val="1800"/>
              <a:buNone/>
            </a:pPr>
            <a:endParaRPr sz="1800"/>
          </a:p>
          <a:p>
            <a:pPr marL="457200" lvl="0" indent="-228600" algn="l" rtl="0">
              <a:lnSpc>
                <a:spcPct val="90000"/>
              </a:lnSpc>
              <a:spcBef>
                <a:spcPts val="1000"/>
              </a:spcBef>
              <a:spcAft>
                <a:spcPts val="0"/>
              </a:spcAft>
              <a:buClr>
                <a:srgbClr val="259DF0"/>
              </a:buClr>
              <a:buSzPts val="1800"/>
              <a:buNone/>
            </a:pP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0"/>
        <p:cNvGrpSpPr/>
        <p:nvPr/>
      </p:nvGrpSpPr>
      <p:grpSpPr>
        <a:xfrm>
          <a:off x="0" y="0"/>
          <a:ext cx="0" cy="0"/>
          <a:chOff x="0" y="0"/>
          <a:chExt cx="0" cy="0"/>
        </a:xfrm>
      </p:grpSpPr>
      <p:sp>
        <p:nvSpPr>
          <p:cNvPr id="291" name="Google Shape;291;p3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2" name="Google Shape;292;p32"/>
          <p:cNvSpPr/>
          <p:nvPr/>
        </p:nvSpPr>
        <p:spPr>
          <a:xfrm>
            <a:off x="558209" y="0"/>
            <a:ext cx="11167447" cy="2018806"/>
          </a:xfrm>
          <a:prstGeom prst="rect">
            <a:avLst/>
          </a:prstGeom>
          <a:solidFill>
            <a:schemeClr val="lt1"/>
          </a:solidFill>
          <a:ln w="12700" cap="flat" cmpd="sng">
            <a:solidFill>
              <a:srgbClr val="E1E1E1"/>
            </a:solidFill>
            <a:prstDash val="solid"/>
            <a:round/>
            <a:headEnd type="none" w="sm" len="sm"/>
            <a:tailEnd type="none" w="sm" len="sm"/>
          </a:ln>
          <a:effectLst>
            <a:outerShdw blurRad="50800" dist="38100" dir="2700000" algn="tl" rotWithShape="0">
              <a:srgbClr val="D8D8D8">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3" name="Google Shape;293;p32"/>
          <p:cNvSpPr/>
          <p:nvPr/>
        </p:nvSpPr>
        <p:spPr>
          <a:xfrm>
            <a:off x="566928" y="0"/>
            <a:ext cx="11155680" cy="20116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4" name="Google Shape;294;p32"/>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700"/>
              <a:t>Summer School</a:t>
            </a:r>
            <a:br>
              <a:rPr lang="en-US" sz="3700"/>
            </a:br>
            <a:r>
              <a:rPr lang="en-US" sz="1000" b="1"/>
              <a:t>Ethan Moreno</a:t>
            </a:r>
            <a:endParaRPr sz="1000"/>
          </a:p>
        </p:txBody>
      </p:sp>
      <p:sp>
        <p:nvSpPr>
          <p:cNvPr id="295" name="Google Shape;295;p32"/>
          <p:cNvSpPr/>
          <p:nvPr/>
        </p:nvSpPr>
        <p:spPr>
          <a:xfrm>
            <a:off x="498834" y="77079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96" name="Google Shape;296;p32"/>
          <p:cNvPicPr preferRelativeResize="0"/>
          <p:nvPr/>
        </p:nvPicPr>
        <p:blipFill rotWithShape="1">
          <a:blip r:embed="rId3">
            <a:alphaModFix/>
          </a:blip>
          <a:srcRect r="2" b="2819"/>
          <a:stretch/>
        </p:blipFill>
        <p:spPr>
          <a:xfrm>
            <a:off x="908304" y="2478024"/>
            <a:ext cx="6009855" cy="3694176"/>
          </a:xfrm>
          <a:prstGeom prst="rect">
            <a:avLst/>
          </a:prstGeom>
          <a:noFill/>
          <a:ln>
            <a:noFill/>
          </a:ln>
        </p:spPr>
      </p:pic>
      <p:sp>
        <p:nvSpPr>
          <p:cNvPr id="297" name="Google Shape;297;p32"/>
          <p:cNvSpPr txBox="1">
            <a:spLocks noGrp="1"/>
          </p:cNvSpPr>
          <p:nvPr>
            <p:ph type="body" idx="1"/>
          </p:nvPr>
        </p:nvSpPr>
        <p:spPr>
          <a:xfrm>
            <a:off x="7154333" y="2159000"/>
            <a:ext cx="4568275" cy="4013200"/>
          </a:xfrm>
          <a:prstGeom prst="rect">
            <a:avLst/>
          </a:prstGeom>
          <a:noFill/>
          <a:ln>
            <a:noFill/>
          </a:ln>
        </p:spPr>
        <p:txBody>
          <a:bodyPr spcFirstLastPara="1" wrap="square" lIns="91425" tIns="45700" rIns="91425" bIns="45700" anchor="ctr" anchorCtr="0">
            <a:noAutofit/>
          </a:bodyPr>
          <a:lstStyle/>
          <a:p>
            <a:pPr marL="114300" lvl="0" indent="0" algn="l" rtl="0">
              <a:lnSpc>
                <a:spcPct val="90000"/>
              </a:lnSpc>
              <a:spcBef>
                <a:spcPts val="1000"/>
              </a:spcBef>
              <a:spcAft>
                <a:spcPts val="0"/>
              </a:spcAft>
              <a:buSzPts val="1800"/>
              <a:buNone/>
            </a:pPr>
            <a:r>
              <a:rPr lang="en-US" sz="1200" b="1"/>
              <a:t>Location</a:t>
            </a:r>
            <a:r>
              <a:rPr lang="en-US" sz="1200"/>
              <a:t>: Clovis West High School – 1070 E Teague Ave, Fresno, CA 93720</a:t>
            </a:r>
            <a:endParaRPr/>
          </a:p>
          <a:p>
            <a:pPr marL="114300" lvl="0" indent="0" algn="l" rtl="0">
              <a:lnSpc>
                <a:spcPct val="90000"/>
              </a:lnSpc>
              <a:spcBef>
                <a:spcPts val="1000"/>
              </a:spcBef>
              <a:spcAft>
                <a:spcPts val="0"/>
              </a:spcAft>
              <a:buSzPts val="1800"/>
              <a:buNone/>
            </a:pPr>
            <a:r>
              <a:rPr lang="en-US" sz="1200" b="1"/>
              <a:t>Important</a:t>
            </a:r>
            <a:r>
              <a:rPr lang="en-US" sz="1200"/>
              <a:t>: Counselors will sign up students for summer school. Students are expected to attend. If you choose not to attend, there is no guarantee the class will be available to you during the school year. Summer school request form will be available on the CW counseling registration website.</a:t>
            </a:r>
            <a:endParaRPr/>
          </a:p>
          <a:p>
            <a:pPr marL="114300" lvl="0" indent="0" algn="l" rtl="0">
              <a:lnSpc>
                <a:spcPct val="90000"/>
              </a:lnSpc>
              <a:spcBef>
                <a:spcPts val="1000"/>
              </a:spcBef>
              <a:spcAft>
                <a:spcPts val="0"/>
              </a:spcAft>
              <a:buSzPts val="1800"/>
              <a:buNone/>
            </a:pPr>
            <a:r>
              <a:rPr lang="en-US" sz="1200"/>
              <a:t>Original Credit Classes: (taking for the first time)</a:t>
            </a:r>
            <a:endParaRPr/>
          </a:p>
          <a:p>
            <a:pPr marL="457200" lvl="0" indent="-342900" algn="l" rtl="0">
              <a:lnSpc>
                <a:spcPct val="90000"/>
              </a:lnSpc>
              <a:spcBef>
                <a:spcPts val="1000"/>
              </a:spcBef>
              <a:spcAft>
                <a:spcPts val="0"/>
              </a:spcAft>
              <a:buClr>
                <a:schemeClr val="dk1"/>
              </a:buClr>
              <a:buSzPts val="1800"/>
              <a:buChar char="•"/>
            </a:pPr>
            <a:r>
              <a:rPr lang="en-US" sz="1200"/>
              <a:t>3.0 GPA</a:t>
            </a:r>
            <a:endParaRPr/>
          </a:p>
          <a:p>
            <a:pPr marL="114300" lvl="0" indent="0" algn="l" rtl="0">
              <a:lnSpc>
                <a:spcPct val="90000"/>
              </a:lnSpc>
              <a:spcBef>
                <a:spcPts val="1000"/>
              </a:spcBef>
              <a:spcAft>
                <a:spcPts val="0"/>
              </a:spcAft>
              <a:buSzPts val="1800"/>
              <a:buNone/>
            </a:pPr>
            <a:r>
              <a:rPr lang="en-US" sz="1200" b="1"/>
              <a:t>Impacted Schedule:</a:t>
            </a:r>
            <a:endParaRPr sz="1200"/>
          </a:p>
          <a:p>
            <a:pPr marL="457200" lvl="0" indent="-342900" algn="l" rtl="0">
              <a:lnSpc>
                <a:spcPct val="90000"/>
              </a:lnSpc>
              <a:spcBef>
                <a:spcPts val="1000"/>
              </a:spcBef>
              <a:spcAft>
                <a:spcPts val="0"/>
              </a:spcAft>
              <a:buClr>
                <a:schemeClr val="dk1"/>
              </a:buClr>
              <a:buSzPts val="1800"/>
              <a:buChar char="•"/>
            </a:pPr>
            <a:r>
              <a:rPr lang="en-US" sz="1200"/>
              <a:t>Band, Choir</a:t>
            </a:r>
            <a:endParaRPr/>
          </a:p>
          <a:p>
            <a:pPr marL="457200" lvl="0" indent="-342900" algn="l" rtl="0">
              <a:lnSpc>
                <a:spcPct val="90000"/>
              </a:lnSpc>
              <a:spcBef>
                <a:spcPts val="1000"/>
              </a:spcBef>
              <a:spcAft>
                <a:spcPts val="0"/>
              </a:spcAft>
              <a:buClr>
                <a:schemeClr val="dk1"/>
              </a:buClr>
              <a:buSzPts val="1800"/>
              <a:buChar char="•"/>
            </a:pPr>
            <a:r>
              <a:rPr lang="en-US" sz="1200"/>
              <a:t>AP Courses</a:t>
            </a:r>
            <a:endParaRPr/>
          </a:p>
          <a:p>
            <a:pPr marL="457200" lvl="0" indent="-342900" algn="l" rtl="0">
              <a:lnSpc>
                <a:spcPct val="90000"/>
              </a:lnSpc>
              <a:spcBef>
                <a:spcPts val="1000"/>
              </a:spcBef>
              <a:spcAft>
                <a:spcPts val="0"/>
              </a:spcAft>
              <a:buClr>
                <a:schemeClr val="dk1"/>
              </a:buClr>
              <a:buSzPts val="1800"/>
              <a:buChar char="•"/>
            </a:pPr>
            <a:r>
              <a:rPr lang="en-US" sz="1200"/>
              <a:t>AVID</a:t>
            </a:r>
            <a:endParaRPr/>
          </a:p>
          <a:p>
            <a:pPr marL="457200" lvl="0" indent="-342900" algn="l" rtl="0">
              <a:lnSpc>
                <a:spcPct val="90000"/>
              </a:lnSpc>
              <a:spcBef>
                <a:spcPts val="1000"/>
              </a:spcBef>
              <a:spcAft>
                <a:spcPts val="0"/>
              </a:spcAft>
              <a:buClr>
                <a:schemeClr val="dk1"/>
              </a:buClr>
              <a:buSzPts val="1800"/>
              <a:buChar char="•"/>
            </a:pPr>
            <a:r>
              <a:rPr lang="en-US" sz="1200"/>
              <a:t>Leadership, Peer Counseling, Collab Mentoring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
        <p:cNvGrpSpPr/>
        <p:nvPr/>
      </p:nvGrpSpPr>
      <p:grpSpPr>
        <a:xfrm>
          <a:off x="0" y="0"/>
          <a:ext cx="0" cy="0"/>
          <a:chOff x="0" y="0"/>
          <a:chExt cx="0" cy="0"/>
        </a:xfrm>
      </p:grpSpPr>
      <p:sp>
        <p:nvSpPr>
          <p:cNvPr id="302" name="Google Shape;302;p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3" name="Google Shape;303;p8"/>
          <p:cNvSpPr txBox="1">
            <a:spLocks noGrp="1"/>
          </p:cNvSpPr>
          <p:nvPr>
            <p:ph type="title"/>
          </p:nvPr>
        </p:nvSpPr>
        <p:spPr>
          <a:xfrm>
            <a:off x="838201" y="365125"/>
            <a:ext cx="5251316" cy="180730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a:t>Additional Support</a:t>
            </a:r>
            <a:br>
              <a:rPr lang="en-US"/>
            </a:br>
            <a:r>
              <a:rPr lang="en-US" sz="1000"/>
              <a:t>Tammy Brisky</a:t>
            </a:r>
            <a:endParaRPr/>
          </a:p>
        </p:txBody>
      </p:sp>
      <p:sp>
        <p:nvSpPr>
          <p:cNvPr id="304" name="Google Shape;304;p8"/>
          <p:cNvSpPr txBox="1">
            <a:spLocks noGrp="1"/>
          </p:cNvSpPr>
          <p:nvPr>
            <p:ph type="body" idx="1"/>
          </p:nvPr>
        </p:nvSpPr>
        <p:spPr>
          <a:xfrm>
            <a:off x="838200" y="2333297"/>
            <a:ext cx="4619621" cy="3843666"/>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Clr>
                <a:schemeClr val="dk1"/>
              </a:buClr>
              <a:buSzPts val="1800"/>
              <a:buChar char="•"/>
            </a:pPr>
            <a:r>
              <a:rPr lang="en-US" sz="1200" b="1"/>
              <a:t>Tammy Brisky </a:t>
            </a:r>
            <a:r>
              <a:rPr lang="en-US" sz="1200"/>
              <a:t>– Head Counselor (559) 327.2120</a:t>
            </a:r>
            <a:endParaRPr/>
          </a:p>
          <a:p>
            <a:pPr marL="457200" lvl="0" indent="-342900" algn="l" rtl="0">
              <a:lnSpc>
                <a:spcPct val="90000"/>
              </a:lnSpc>
              <a:spcBef>
                <a:spcPts val="1000"/>
              </a:spcBef>
              <a:spcAft>
                <a:spcPts val="0"/>
              </a:spcAft>
              <a:buClr>
                <a:schemeClr val="dk1"/>
              </a:buClr>
              <a:buSzPts val="1800"/>
              <a:buChar char="•"/>
            </a:pPr>
            <a:r>
              <a:rPr lang="en-US" sz="1200" b="1"/>
              <a:t>Tracey Fowlkes </a:t>
            </a:r>
            <a:r>
              <a:rPr lang="en-US" sz="1200"/>
              <a:t>– 9</a:t>
            </a:r>
            <a:r>
              <a:rPr lang="en-US" sz="1200" baseline="30000"/>
              <a:t>th</a:t>
            </a:r>
            <a:r>
              <a:rPr lang="en-US" sz="1200"/>
              <a:t> – 12</a:t>
            </a:r>
            <a:r>
              <a:rPr lang="en-US" sz="1200" baseline="30000"/>
              <a:t>th</a:t>
            </a:r>
            <a:r>
              <a:rPr lang="en-US" sz="1200"/>
              <a:t> AVID Counselor (559) 327.2017</a:t>
            </a:r>
            <a:endParaRPr/>
          </a:p>
          <a:p>
            <a:pPr marL="457200" lvl="0" indent="-342900" algn="l" rtl="0">
              <a:lnSpc>
                <a:spcPct val="90000"/>
              </a:lnSpc>
              <a:spcBef>
                <a:spcPts val="1000"/>
              </a:spcBef>
              <a:spcAft>
                <a:spcPts val="0"/>
              </a:spcAft>
              <a:buClr>
                <a:schemeClr val="dk1"/>
              </a:buClr>
              <a:buSzPts val="1800"/>
              <a:buChar char="•"/>
            </a:pPr>
            <a:r>
              <a:rPr lang="en-US" sz="1200" b="1"/>
              <a:t>Andrea Yang </a:t>
            </a:r>
            <a:r>
              <a:rPr lang="en-US" sz="1200"/>
              <a:t>– 9</a:t>
            </a:r>
            <a:r>
              <a:rPr lang="en-US" sz="1200" baseline="30000"/>
              <a:t>th</a:t>
            </a:r>
            <a:r>
              <a:rPr lang="en-US" sz="1200"/>
              <a:t> – 12</a:t>
            </a:r>
            <a:r>
              <a:rPr lang="en-US" sz="1200" baseline="30000"/>
              <a:t>th</a:t>
            </a:r>
            <a:r>
              <a:rPr lang="en-US" sz="1200"/>
              <a:t> Counselor (559) 327.2119</a:t>
            </a:r>
            <a:endParaRPr/>
          </a:p>
          <a:p>
            <a:pPr marL="457200" lvl="0" indent="-342900" algn="l" rtl="0">
              <a:lnSpc>
                <a:spcPct val="90000"/>
              </a:lnSpc>
              <a:spcBef>
                <a:spcPts val="1000"/>
              </a:spcBef>
              <a:spcAft>
                <a:spcPts val="0"/>
              </a:spcAft>
              <a:buClr>
                <a:schemeClr val="dk1"/>
              </a:buClr>
              <a:buSzPts val="1800"/>
              <a:buChar char="•"/>
            </a:pPr>
            <a:r>
              <a:rPr lang="en-US" sz="1200" b="1"/>
              <a:t>Josie Vargas </a:t>
            </a:r>
            <a:r>
              <a:rPr lang="en-US" sz="1200"/>
              <a:t>– 9</a:t>
            </a:r>
            <a:r>
              <a:rPr lang="en-US" sz="1200" baseline="30000"/>
              <a:t>th</a:t>
            </a:r>
            <a:r>
              <a:rPr lang="en-US" sz="1200"/>
              <a:t> – 12</a:t>
            </a:r>
            <a:r>
              <a:rPr lang="en-US" sz="1200" baseline="30000"/>
              <a:t>th</a:t>
            </a:r>
            <a:r>
              <a:rPr lang="en-US" sz="1200"/>
              <a:t> Counselor (559) 327.2121</a:t>
            </a:r>
            <a:endParaRPr/>
          </a:p>
          <a:p>
            <a:pPr marL="457200" lvl="0" indent="-342900" algn="l" rtl="0">
              <a:lnSpc>
                <a:spcPct val="90000"/>
              </a:lnSpc>
              <a:spcBef>
                <a:spcPts val="1000"/>
              </a:spcBef>
              <a:spcAft>
                <a:spcPts val="0"/>
              </a:spcAft>
              <a:buClr>
                <a:schemeClr val="dk1"/>
              </a:buClr>
              <a:buSzPts val="1800"/>
              <a:buChar char="•"/>
            </a:pPr>
            <a:r>
              <a:rPr lang="en-US" sz="1200" b="1"/>
              <a:t>Ethan Moreno </a:t>
            </a:r>
            <a:r>
              <a:rPr lang="en-US" sz="1200"/>
              <a:t>– 9</a:t>
            </a:r>
            <a:r>
              <a:rPr lang="en-US" sz="1200" baseline="30000"/>
              <a:t>th</a:t>
            </a:r>
            <a:r>
              <a:rPr lang="en-US" sz="1200"/>
              <a:t> – 12</a:t>
            </a:r>
            <a:r>
              <a:rPr lang="en-US" sz="1200" baseline="30000"/>
              <a:t>th</a:t>
            </a:r>
            <a:r>
              <a:rPr lang="en-US" sz="1200"/>
              <a:t> Counselor (559) 327.2053</a:t>
            </a:r>
            <a:endParaRPr/>
          </a:p>
          <a:p>
            <a:pPr marL="457200" lvl="0" indent="-342900" algn="l" rtl="0">
              <a:lnSpc>
                <a:spcPct val="90000"/>
              </a:lnSpc>
              <a:spcBef>
                <a:spcPts val="1000"/>
              </a:spcBef>
              <a:spcAft>
                <a:spcPts val="0"/>
              </a:spcAft>
              <a:buClr>
                <a:schemeClr val="dk1"/>
              </a:buClr>
              <a:buSzPts val="1800"/>
              <a:buChar char="•"/>
            </a:pPr>
            <a:r>
              <a:rPr lang="en-US" sz="1200" b="1"/>
              <a:t>Anthony Bringetto </a:t>
            </a:r>
            <a:r>
              <a:rPr lang="en-US" sz="1200"/>
              <a:t>– 9</a:t>
            </a:r>
            <a:r>
              <a:rPr lang="en-US" sz="1200" baseline="30000"/>
              <a:t>th</a:t>
            </a:r>
            <a:r>
              <a:rPr lang="en-US" sz="1200"/>
              <a:t> – 12</a:t>
            </a:r>
            <a:r>
              <a:rPr lang="en-US" sz="1200" baseline="30000"/>
              <a:t>th</a:t>
            </a:r>
            <a:r>
              <a:rPr lang="en-US" sz="1200"/>
              <a:t> Counselor (559) 327.2172</a:t>
            </a:r>
            <a:endParaRPr/>
          </a:p>
          <a:p>
            <a:pPr marL="457200" lvl="0" indent="-228600" algn="l" rtl="0">
              <a:lnSpc>
                <a:spcPct val="90000"/>
              </a:lnSpc>
              <a:spcBef>
                <a:spcPts val="1000"/>
              </a:spcBef>
              <a:spcAft>
                <a:spcPts val="0"/>
              </a:spcAft>
              <a:buClr>
                <a:schemeClr val="dk1"/>
              </a:buClr>
              <a:buSzPts val="1800"/>
              <a:buNone/>
            </a:pPr>
            <a:endParaRPr sz="1200"/>
          </a:p>
          <a:p>
            <a:pPr marL="457200" lvl="0" indent="-342900" algn="l" rtl="0">
              <a:lnSpc>
                <a:spcPct val="90000"/>
              </a:lnSpc>
              <a:spcBef>
                <a:spcPts val="1000"/>
              </a:spcBef>
              <a:spcAft>
                <a:spcPts val="0"/>
              </a:spcAft>
              <a:buClr>
                <a:schemeClr val="dk1"/>
              </a:buClr>
              <a:buSzPts val="1800"/>
              <a:buChar char="•"/>
            </a:pPr>
            <a:r>
              <a:rPr lang="en-US" sz="1200" b="1"/>
              <a:t>School Psychologists</a:t>
            </a:r>
            <a:r>
              <a:rPr lang="en-US" sz="1200"/>
              <a:t>: Brenda Evers, Allison Peck, Silvia Marquez</a:t>
            </a:r>
            <a:endParaRPr/>
          </a:p>
          <a:p>
            <a:pPr marL="457200" lvl="0" indent="-342900" algn="l" rtl="0">
              <a:lnSpc>
                <a:spcPct val="90000"/>
              </a:lnSpc>
              <a:spcBef>
                <a:spcPts val="1000"/>
              </a:spcBef>
              <a:spcAft>
                <a:spcPts val="0"/>
              </a:spcAft>
              <a:buClr>
                <a:schemeClr val="dk1"/>
              </a:buClr>
              <a:buSzPts val="1800"/>
              <a:buChar char="•"/>
            </a:pPr>
            <a:r>
              <a:rPr lang="en-US" sz="1200" b="1"/>
              <a:t>School Nurse</a:t>
            </a:r>
            <a:r>
              <a:rPr lang="en-US" sz="1200"/>
              <a:t>: Hope Garcia</a:t>
            </a:r>
            <a:endParaRPr/>
          </a:p>
          <a:p>
            <a:pPr marL="457200" lvl="0" indent="-342900" algn="l" rtl="0">
              <a:lnSpc>
                <a:spcPct val="90000"/>
              </a:lnSpc>
              <a:spcBef>
                <a:spcPts val="1000"/>
              </a:spcBef>
              <a:spcAft>
                <a:spcPts val="0"/>
              </a:spcAft>
              <a:buClr>
                <a:schemeClr val="dk1"/>
              </a:buClr>
              <a:buSzPts val="1800"/>
              <a:buChar char="•"/>
            </a:pPr>
            <a:r>
              <a:rPr lang="en-US" sz="1200" b="1"/>
              <a:t>Peer Counselors</a:t>
            </a:r>
            <a:endParaRPr/>
          </a:p>
          <a:p>
            <a:pPr marL="457200" lvl="0" indent="-342900" algn="l" rtl="0">
              <a:lnSpc>
                <a:spcPct val="90000"/>
              </a:lnSpc>
              <a:spcBef>
                <a:spcPts val="1000"/>
              </a:spcBef>
              <a:spcAft>
                <a:spcPts val="0"/>
              </a:spcAft>
              <a:buClr>
                <a:schemeClr val="dk1"/>
              </a:buClr>
              <a:buSzPts val="1800"/>
              <a:buChar char="•"/>
            </a:pPr>
            <a:r>
              <a:rPr lang="en-US" sz="1200" b="1"/>
              <a:t>CSI</a:t>
            </a:r>
            <a:r>
              <a:rPr lang="en-US" sz="1200"/>
              <a:t> (Clovis Support and Intervention</a:t>
            </a:r>
            <a:endParaRPr/>
          </a:p>
          <a:p>
            <a:pPr marL="457200" lvl="0" indent="-342900" algn="l" rtl="0">
              <a:lnSpc>
                <a:spcPct val="90000"/>
              </a:lnSpc>
              <a:spcBef>
                <a:spcPts val="1000"/>
              </a:spcBef>
              <a:spcAft>
                <a:spcPts val="0"/>
              </a:spcAft>
              <a:buClr>
                <a:schemeClr val="dk1"/>
              </a:buClr>
              <a:buSzPts val="1800"/>
              <a:buChar char="•"/>
            </a:pPr>
            <a:r>
              <a:rPr lang="en-US" sz="1200" b="1"/>
              <a:t>SOAR</a:t>
            </a:r>
            <a:r>
              <a:rPr lang="en-US" sz="1200"/>
              <a:t> Team</a:t>
            </a:r>
            <a:endParaRPr/>
          </a:p>
          <a:p>
            <a:pPr marL="457200" lvl="0" indent="-342900" algn="l" rtl="0">
              <a:lnSpc>
                <a:spcPct val="90000"/>
              </a:lnSpc>
              <a:spcBef>
                <a:spcPts val="1000"/>
              </a:spcBef>
              <a:spcAft>
                <a:spcPts val="0"/>
              </a:spcAft>
              <a:buClr>
                <a:schemeClr val="dk1"/>
              </a:buClr>
              <a:buSzPts val="1800"/>
              <a:buChar char="•"/>
            </a:pPr>
            <a:r>
              <a:rPr lang="en-US" sz="1200" b="1"/>
              <a:t>SRC</a:t>
            </a:r>
            <a:r>
              <a:rPr lang="en-US" sz="1200"/>
              <a:t> (Student Responsibility Center)</a:t>
            </a:r>
            <a:endParaRPr/>
          </a:p>
          <a:p>
            <a:pPr marL="457200" lvl="0" indent="-228600" algn="l" rtl="0">
              <a:lnSpc>
                <a:spcPct val="90000"/>
              </a:lnSpc>
              <a:spcBef>
                <a:spcPts val="1000"/>
              </a:spcBef>
              <a:spcAft>
                <a:spcPts val="0"/>
              </a:spcAft>
              <a:buClr>
                <a:schemeClr val="dk1"/>
              </a:buClr>
              <a:buSzPts val="1800"/>
              <a:buNone/>
            </a:pPr>
            <a:endParaRPr sz="1100"/>
          </a:p>
          <a:p>
            <a:pPr marL="457200" lvl="0" indent="-228600" algn="l" rtl="0">
              <a:lnSpc>
                <a:spcPct val="90000"/>
              </a:lnSpc>
              <a:spcBef>
                <a:spcPts val="1000"/>
              </a:spcBef>
              <a:spcAft>
                <a:spcPts val="0"/>
              </a:spcAft>
              <a:buClr>
                <a:schemeClr val="dk1"/>
              </a:buClr>
              <a:buSzPts val="1800"/>
              <a:buNone/>
            </a:pPr>
            <a:endParaRPr sz="1100"/>
          </a:p>
        </p:txBody>
      </p:sp>
      <p:pic>
        <p:nvPicPr>
          <p:cNvPr id="305" name="Google Shape;305;p8"/>
          <p:cNvPicPr preferRelativeResize="0"/>
          <p:nvPr/>
        </p:nvPicPr>
        <p:blipFill rotWithShape="1">
          <a:blip r:embed="rId3">
            <a:alphaModFix/>
          </a:blip>
          <a:srcRect l="11178" r="1875"/>
          <a:stretch/>
        </p:blipFill>
        <p:spPr>
          <a:xfrm>
            <a:off x="6229215"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9"/>
        <p:cNvGrpSpPr/>
        <p:nvPr/>
      </p:nvGrpSpPr>
      <p:grpSpPr>
        <a:xfrm>
          <a:off x="0" y="0"/>
          <a:ext cx="0" cy="0"/>
          <a:chOff x="0" y="0"/>
          <a:chExt cx="0" cy="0"/>
        </a:xfrm>
      </p:grpSpPr>
      <p:sp>
        <p:nvSpPr>
          <p:cNvPr id="310" name="Google Shape;310;gbfce210c7f_0_8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1" name="Google Shape;311;gbfce210c7f_0_84"/>
          <p:cNvSpPr/>
          <p:nvPr/>
        </p:nvSpPr>
        <p:spPr>
          <a:xfrm>
            <a:off x="558209" y="0"/>
            <a:ext cx="11167500" cy="2018700"/>
          </a:xfrm>
          <a:prstGeom prst="rect">
            <a:avLst/>
          </a:prstGeom>
          <a:solidFill>
            <a:schemeClr val="lt1"/>
          </a:solidFill>
          <a:ln w="12700" cap="flat" cmpd="sng">
            <a:solidFill>
              <a:srgbClr val="E1E1E1"/>
            </a:solidFill>
            <a:prstDash val="solid"/>
            <a:round/>
            <a:headEnd type="none" w="sm" len="sm"/>
            <a:tailEnd type="none" w="sm" len="sm"/>
          </a:ln>
          <a:effectLst>
            <a:outerShdw blurRad="50800" dist="38100" dir="2700000" algn="tl" rotWithShape="0">
              <a:srgbClr val="D8D8D8">
                <a:alpha val="4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2" name="Google Shape;312;gbfce210c7f_0_84"/>
          <p:cNvSpPr/>
          <p:nvPr/>
        </p:nvSpPr>
        <p:spPr>
          <a:xfrm>
            <a:off x="566928" y="0"/>
            <a:ext cx="11155800" cy="2011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3" name="Google Shape;313;gbfce210c7f_0_84"/>
          <p:cNvSpPr txBox="1">
            <a:spLocks noGrp="1"/>
          </p:cNvSpPr>
          <p:nvPr>
            <p:ph type="title"/>
          </p:nvPr>
        </p:nvSpPr>
        <p:spPr>
          <a:xfrm>
            <a:off x="1115568" y="548640"/>
            <a:ext cx="10168200" cy="1179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700"/>
              <a:t>Additional Information</a:t>
            </a:r>
            <a:br>
              <a:rPr lang="en-US" sz="3700"/>
            </a:br>
            <a:r>
              <a:rPr lang="en-US" sz="1000" b="1"/>
              <a:t>Tammy Brisky</a:t>
            </a:r>
            <a:endParaRPr/>
          </a:p>
        </p:txBody>
      </p:sp>
      <p:sp>
        <p:nvSpPr>
          <p:cNvPr id="314" name="Google Shape;314;gbfce210c7f_0_84"/>
          <p:cNvSpPr/>
          <p:nvPr/>
        </p:nvSpPr>
        <p:spPr>
          <a:xfrm>
            <a:off x="498834" y="770799"/>
            <a:ext cx="128100" cy="70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15" name="Google Shape;315;gbfce210c7f_0_84" descr="Graphical user interface, website&#10;&#10;Description automatically generated"/>
          <p:cNvPicPr preferRelativeResize="0"/>
          <p:nvPr/>
        </p:nvPicPr>
        <p:blipFill rotWithShape="1">
          <a:blip r:embed="rId3">
            <a:alphaModFix/>
          </a:blip>
          <a:srcRect l="7100" r="18472"/>
          <a:stretch/>
        </p:blipFill>
        <p:spPr>
          <a:xfrm>
            <a:off x="908304" y="2478024"/>
            <a:ext cx="6009853" cy="3694177"/>
          </a:xfrm>
          <a:prstGeom prst="rect">
            <a:avLst/>
          </a:prstGeom>
          <a:noFill/>
          <a:ln>
            <a:noFill/>
          </a:ln>
        </p:spPr>
      </p:pic>
      <p:sp>
        <p:nvSpPr>
          <p:cNvPr id="316" name="Google Shape;316;gbfce210c7f_0_84"/>
          <p:cNvSpPr txBox="1">
            <a:spLocks noGrp="1"/>
          </p:cNvSpPr>
          <p:nvPr>
            <p:ph type="body" idx="1"/>
          </p:nvPr>
        </p:nvSpPr>
        <p:spPr>
          <a:xfrm>
            <a:off x="7411453" y="2478024"/>
            <a:ext cx="3872100" cy="3694200"/>
          </a:xfrm>
          <a:prstGeom prst="rect">
            <a:avLst/>
          </a:prstGeom>
          <a:noFill/>
          <a:ln>
            <a:noFill/>
          </a:ln>
        </p:spPr>
        <p:txBody>
          <a:bodyPr spcFirstLastPara="1" wrap="square" lIns="91425" tIns="45700" rIns="91425" bIns="45700" anchor="ctr" anchorCtr="0">
            <a:normAutofit/>
          </a:bodyPr>
          <a:lstStyle/>
          <a:p>
            <a:pPr marL="457200" lvl="0" indent="-342900" algn="l" rtl="0">
              <a:lnSpc>
                <a:spcPct val="90000"/>
              </a:lnSpc>
              <a:spcBef>
                <a:spcPts val="1000"/>
              </a:spcBef>
              <a:spcAft>
                <a:spcPts val="0"/>
              </a:spcAft>
              <a:buSzPts val="1800"/>
              <a:buChar char="•"/>
            </a:pPr>
            <a:r>
              <a:rPr lang="en-US" sz="1800"/>
              <a:t>CW Counselors will be available during open office hours during incoming 10</a:t>
            </a:r>
            <a:r>
              <a:rPr lang="en-US" sz="1800" baseline="30000"/>
              <a:t>th</a:t>
            </a:r>
            <a:r>
              <a:rPr lang="en-US" sz="1800"/>
              <a:t> grade registration window. </a:t>
            </a:r>
            <a:endParaRPr/>
          </a:p>
          <a:p>
            <a:pPr marL="457200" lvl="0" indent="-342900" algn="l" rtl="0">
              <a:lnSpc>
                <a:spcPct val="90000"/>
              </a:lnSpc>
              <a:spcBef>
                <a:spcPts val="1000"/>
              </a:spcBef>
              <a:spcAft>
                <a:spcPts val="0"/>
              </a:spcAft>
              <a:buSzPts val="1800"/>
              <a:buChar char="•"/>
            </a:pPr>
            <a:r>
              <a:rPr lang="en-US" sz="1800"/>
              <a:t>You can access the zoom link in the Class of 2024 Google Classroom. </a:t>
            </a:r>
            <a:endParaRPr sz="1800"/>
          </a:p>
          <a:p>
            <a:pPr marL="457200" lvl="0" indent="-342900" algn="l" rtl="0">
              <a:lnSpc>
                <a:spcPct val="90000"/>
              </a:lnSpc>
              <a:spcBef>
                <a:spcPts val="1000"/>
              </a:spcBef>
              <a:spcAft>
                <a:spcPts val="0"/>
              </a:spcAft>
              <a:buSzPts val="1800"/>
              <a:buChar char="•"/>
            </a:pPr>
            <a:r>
              <a:rPr lang="en-US" sz="1800" u="sng">
                <a:solidFill>
                  <a:schemeClr val="hlink"/>
                </a:solidFill>
                <a:hlinkClick r:id="rId4"/>
              </a:rPr>
              <a:t>CW Counseling Website</a:t>
            </a:r>
            <a:endParaRPr sz="1800"/>
          </a:p>
          <a:p>
            <a:pPr marL="457200" lvl="0" indent="-228600" algn="l" rtl="0">
              <a:lnSpc>
                <a:spcPct val="90000"/>
              </a:lnSpc>
              <a:spcBef>
                <a:spcPts val="1000"/>
              </a:spcBef>
              <a:spcAft>
                <a:spcPts val="0"/>
              </a:spcAft>
              <a:buSzPts val="1800"/>
              <a:buNone/>
            </a:pPr>
            <a:endParaRPr sz="1800"/>
          </a:p>
          <a:p>
            <a:pPr marL="457200" lvl="0" indent="-228600" algn="l" rtl="0">
              <a:lnSpc>
                <a:spcPct val="90000"/>
              </a:lnSpc>
              <a:spcBef>
                <a:spcPts val="1000"/>
              </a:spcBef>
              <a:spcAft>
                <a:spcPts val="0"/>
              </a:spcAft>
              <a:buSzPts val="1800"/>
              <a:buNone/>
            </a:pP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sp>
        <p:nvSpPr>
          <p:cNvPr id="98" name="Google Shape;98;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9" name="Google Shape;99;p2"/>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 name="Google Shape;100;p2"/>
          <p:cNvSpPr/>
          <p:nvPr/>
        </p:nvSpPr>
        <p:spPr>
          <a:xfrm>
            <a:off x="641774" y="623275"/>
            <a:ext cx="10905053" cy="5607882"/>
          </a:xfrm>
          <a:prstGeom prst="rect">
            <a:avLst/>
          </a:prstGeom>
          <a:noFill/>
          <a:ln w="190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 name="Google Shape;101;p2"/>
          <p:cNvSpPr txBox="1">
            <a:spLocks noGrp="1"/>
          </p:cNvSpPr>
          <p:nvPr>
            <p:ph type="title"/>
          </p:nvPr>
        </p:nvSpPr>
        <p:spPr>
          <a:xfrm>
            <a:off x="1075767" y="1188637"/>
            <a:ext cx="2988234" cy="448072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4100"/>
              <a:t>Registration Dates</a:t>
            </a:r>
            <a:br>
              <a:rPr lang="en-US" sz="4100"/>
            </a:br>
            <a:r>
              <a:rPr lang="en-US" sz="1000" b="1"/>
              <a:t>Tammy Brisky</a:t>
            </a:r>
            <a:endParaRPr/>
          </a:p>
        </p:txBody>
      </p:sp>
      <p:cxnSp>
        <p:nvCxnSpPr>
          <p:cNvPr id="102" name="Google Shape;102;p2"/>
          <p:cNvCxnSpPr/>
          <p:nvPr/>
        </p:nvCxnSpPr>
        <p:spPr>
          <a:xfrm>
            <a:off x="4654296" y="1852863"/>
            <a:ext cx="0" cy="3236495"/>
          </a:xfrm>
          <a:prstGeom prst="straightConnector1">
            <a:avLst/>
          </a:prstGeom>
          <a:noFill/>
          <a:ln w="19050" cap="sq" cmpd="sng">
            <a:solidFill>
              <a:srgbClr val="3F3F3F"/>
            </a:solidFill>
            <a:prstDash val="solid"/>
            <a:round/>
            <a:headEnd type="none" w="sm" len="sm"/>
            <a:tailEnd type="none" w="sm" len="sm"/>
          </a:ln>
        </p:spPr>
      </p:cxnSp>
      <p:sp>
        <p:nvSpPr>
          <p:cNvPr id="103" name="Google Shape;103;p2"/>
          <p:cNvSpPr txBox="1">
            <a:spLocks noGrp="1"/>
          </p:cNvSpPr>
          <p:nvPr>
            <p:ph type="body" idx="1"/>
          </p:nvPr>
        </p:nvSpPr>
        <p:spPr>
          <a:xfrm>
            <a:off x="5255260" y="1648870"/>
            <a:ext cx="4702848" cy="3560260"/>
          </a:xfrm>
          <a:prstGeom prst="rect">
            <a:avLst/>
          </a:prstGeom>
          <a:noFill/>
          <a:ln>
            <a:noFill/>
          </a:ln>
        </p:spPr>
        <p:txBody>
          <a:bodyPr spcFirstLastPara="1" wrap="square" lIns="91425" tIns="45700" rIns="91425" bIns="45700" anchor="ctr" anchorCtr="0">
            <a:normAutofit/>
          </a:bodyPr>
          <a:lstStyle/>
          <a:p>
            <a:pPr marL="457200" lvl="0" indent="-342900" algn="l" rtl="0">
              <a:lnSpc>
                <a:spcPct val="90000"/>
              </a:lnSpc>
              <a:spcBef>
                <a:spcPts val="1000"/>
              </a:spcBef>
              <a:spcAft>
                <a:spcPts val="0"/>
              </a:spcAft>
              <a:buSzPts val="1800"/>
              <a:buChar char="•"/>
            </a:pPr>
            <a:r>
              <a:rPr lang="en-US" sz="2400"/>
              <a:t>Registration: February 22-27th</a:t>
            </a:r>
            <a:endParaRPr/>
          </a:p>
          <a:p>
            <a:pPr marL="457200" lvl="0" indent="-342900" algn="l" rtl="0">
              <a:lnSpc>
                <a:spcPct val="90000"/>
              </a:lnSpc>
              <a:spcBef>
                <a:spcPts val="1000"/>
              </a:spcBef>
              <a:spcAft>
                <a:spcPts val="0"/>
              </a:spcAft>
              <a:buSzPts val="1800"/>
              <a:buChar char="•"/>
            </a:pPr>
            <a:r>
              <a:rPr lang="en-US" sz="2400"/>
              <a:t>All current 8</a:t>
            </a:r>
            <a:r>
              <a:rPr lang="en-US" sz="2400" baseline="30000"/>
              <a:t>th</a:t>
            </a:r>
            <a:r>
              <a:rPr lang="en-US" sz="2400"/>
              <a:t> grade students will register online via Student Connect through their AB class.</a:t>
            </a:r>
            <a:endParaRPr/>
          </a:p>
          <a:p>
            <a:pPr marL="457200" lvl="0" indent="-342900" algn="l" rtl="0">
              <a:lnSpc>
                <a:spcPct val="90000"/>
              </a:lnSpc>
              <a:spcBef>
                <a:spcPts val="1000"/>
              </a:spcBef>
              <a:spcAft>
                <a:spcPts val="0"/>
              </a:spcAft>
              <a:buClr>
                <a:schemeClr val="dk1"/>
              </a:buClr>
              <a:buSzPts val="1800"/>
              <a:buChar char="•"/>
            </a:pPr>
            <a:r>
              <a:rPr lang="en-US" sz="2400"/>
              <a:t>You can access the </a:t>
            </a:r>
            <a:r>
              <a:rPr lang="en-US" sz="2400" u="sng">
                <a:solidFill>
                  <a:schemeClr val="hlink"/>
                </a:solidFill>
                <a:hlinkClick r:id="rId3"/>
              </a:rPr>
              <a:t>Clovis West Registration Website</a:t>
            </a:r>
            <a:r>
              <a:rPr lang="en-US" sz="2400"/>
              <a:t> for updated information.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 name="Google Shape;109;p3"/>
          <p:cNvSpPr txBox="1">
            <a:spLocks noGrp="1"/>
          </p:cNvSpPr>
          <p:nvPr>
            <p:ph type="title"/>
          </p:nvPr>
        </p:nvSpPr>
        <p:spPr>
          <a:xfrm>
            <a:off x="841248" y="548640"/>
            <a:ext cx="3600860" cy="54315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None/>
            </a:pPr>
            <a:r>
              <a:rPr lang="en-US" sz="5400">
                <a:latin typeface="Arial"/>
                <a:ea typeface="Arial"/>
                <a:cs typeface="Arial"/>
                <a:sym typeface="Arial"/>
              </a:rPr>
              <a:t>Required 9</a:t>
            </a:r>
            <a:r>
              <a:rPr lang="en-US" sz="5400" baseline="30000">
                <a:latin typeface="Arial"/>
                <a:ea typeface="Arial"/>
                <a:cs typeface="Arial"/>
                <a:sym typeface="Arial"/>
              </a:rPr>
              <a:t>th</a:t>
            </a:r>
            <a:r>
              <a:rPr lang="en-US" sz="5400">
                <a:latin typeface="Arial"/>
                <a:ea typeface="Arial"/>
                <a:cs typeface="Arial"/>
                <a:sym typeface="Arial"/>
              </a:rPr>
              <a:t> Grade Classes</a:t>
            </a:r>
            <a:br>
              <a:rPr lang="en-US" sz="5400">
                <a:latin typeface="Arial"/>
                <a:ea typeface="Arial"/>
                <a:cs typeface="Arial"/>
                <a:sym typeface="Arial"/>
              </a:rPr>
            </a:br>
            <a:r>
              <a:rPr lang="en-US" sz="1000" b="1">
                <a:latin typeface="Arial"/>
                <a:ea typeface="Arial"/>
                <a:cs typeface="Arial"/>
                <a:sym typeface="Arial"/>
              </a:rPr>
              <a:t>Tammy Brisky</a:t>
            </a:r>
            <a:endParaRPr/>
          </a:p>
        </p:txBody>
      </p:sp>
      <p:sp>
        <p:nvSpPr>
          <p:cNvPr id="110" name="Google Shape;110;p3"/>
          <p:cNvSpPr/>
          <p:nvPr/>
        </p:nvSpPr>
        <p:spPr>
          <a:xfrm rot="5400000">
            <a:off x="2543983" y="3258715"/>
            <a:ext cx="4480560" cy="18288"/>
          </a:xfrm>
          <a:custGeom>
            <a:avLst/>
            <a:gdLst/>
            <a:ahLst/>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1" name="Google Shape;111;p3"/>
          <p:cNvSpPr txBox="1">
            <a:spLocks noGrp="1"/>
          </p:cNvSpPr>
          <p:nvPr>
            <p:ph type="body" idx="1"/>
          </p:nvPr>
        </p:nvSpPr>
        <p:spPr>
          <a:xfrm>
            <a:off x="5126418" y="552091"/>
            <a:ext cx="6224335" cy="5431536"/>
          </a:xfrm>
          <a:prstGeom prst="rect">
            <a:avLst/>
          </a:prstGeom>
          <a:noFill/>
          <a:ln>
            <a:noFill/>
          </a:ln>
        </p:spPr>
        <p:txBody>
          <a:bodyPr spcFirstLastPara="1" wrap="square" lIns="91425" tIns="45700" rIns="91425" bIns="45700" anchor="ctr" anchorCtr="0">
            <a:normAutofit/>
          </a:bodyPr>
          <a:lstStyle/>
          <a:p>
            <a:pPr marL="177800" lvl="0" indent="0" algn="l" rtl="0">
              <a:lnSpc>
                <a:spcPct val="90000"/>
              </a:lnSpc>
              <a:spcBef>
                <a:spcPts val="1000"/>
              </a:spcBef>
              <a:spcAft>
                <a:spcPts val="0"/>
              </a:spcAft>
              <a:buSzPts val="2800"/>
              <a:buNone/>
            </a:pPr>
            <a:r>
              <a:rPr lang="en-US" sz="2000"/>
              <a:t>All Freshmen must take:</a:t>
            </a:r>
            <a:endParaRPr/>
          </a:p>
          <a:p>
            <a:pPr marL="463550" lvl="0" indent="-285750" algn="l" rtl="0">
              <a:lnSpc>
                <a:spcPct val="90000"/>
              </a:lnSpc>
              <a:spcBef>
                <a:spcPts val="1000"/>
              </a:spcBef>
              <a:spcAft>
                <a:spcPts val="0"/>
              </a:spcAft>
              <a:buSzPts val="2800"/>
              <a:buChar char="•"/>
            </a:pPr>
            <a:r>
              <a:rPr lang="en-US" sz="2000"/>
              <a:t>English </a:t>
            </a:r>
            <a:endParaRPr/>
          </a:p>
          <a:p>
            <a:pPr marL="463550" lvl="0" indent="-285750" algn="l" rtl="0">
              <a:lnSpc>
                <a:spcPct val="90000"/>
              </a:lnSpc>
              <a:spcBef>
                <a:spcPts val="1000"/>
              </a:spcBef>
              <a:spcAft>
                <a:spcPts val="0"/>
              </a:spcAft>
              <a:buSzPts val="2800"/>
              <a:buChar char="•"/>
            </a:pPr>
            <a:r>
              <a:rPr lang="en-US" sz="2000"/>
              <a:t>Math</a:t>
            </a:r>
            <a:endParaRPr/>
          </a:p>
          <a:p>
            <a:pPr marL="463550" lvl="0" indent="-285750" algn="l" rtl="0">
              <a:lnSpc>
                <a:spcPct val="90000"/>
              </a:lnSpc>
              <a:spcBef>
                <a:spcPts val="1000"/>
              </a:spcBef>
              <a:spcAft>
                <a:spcPts val="0"/>
              </a:spcAft>
              <a:buSzPts val="2800"/>
              <a:buChar char="•"/>
            </a:pPr>
            <a:r>
              <a:rPr lang="en-US" sz="2000"/>
              <a:t>Physical Education (PE)</a:t>
            </a:r>
            <a:endParaRPr/>
          </a:p>
          <a:p>
            <a:pPr marL="463550" lvl="0" indent="-285750" algn="l" rtl="0">
              <a:lnSpc>
                <a:spcPct val="90000"/>
              </a:lnSpc>
              <a:spcBef>
                <a:spcPts val="1000"/>
              </a:spcBef>
              <a:spcAft>
                <a:spcPts val="0"/>
              </a:spcAft>
              <a:buSzPts val="2800"/>
              <a:buChar char="•"/>
            </a:pPr>
            <a:r>
              <a:rPr lang="en-US" sz="2000"/>
              <a:t>Health</a:t>
            </a:r>
            <a:endParaRPr/>
          </a:p>
          <a:p>
            <a:pPr marL="463550" lvl="0" indent="-285750" algn="l" rtl="0">
              <a:lnSpc>
                <a:spcPct val="90000"/>
              </a:lnSpc>
              <a:spcBef>
                <a:spcPts val="1000"/>
              </a:spcBef>
              <a:spcAft>
                <a:spcPts val="0"/>
              </a:spcAft>
              <a:buSzPts val="2800"/>
              <a:buChar char="•"/>
            </a:pPr>
            <a:r>
              <a:rPr lang="en-US" sz="2000" i="1"/>
              <a:t>*To be NCAA compliant, recommend four academic classes per year.</a:t>
            </a:r>
            <a:endParaRPr/>
          </a:p>
          <a:p>
            <a:pPr marL="463550" lvl="0" indent="-285750" algn="l" rtl="0">
              <a:lnSpc>
                <a:spcPct val="90000"/>
              </a:lnSpc>
              <a:spcBef>
                <a:spcPts val="1000"/>
              </a:spcBef>
              <a:spcAft>
                <a:spcPts val="0"/>
              </a:spcAft>
              <a:buSzPts val="2800"/>
              <a:buChar char="•"/>
            </a:pPr>
            <a:r>
              <a:rPr lang="en-US" sz="2000"/>
              <a:t>Students must pass all classes with a D or higher.</a:t>
            </a:r>
            <a:endParaRPr/>
          </a:p>
          <a:p>
            <a:pPr marL="228600" lvl="0" indent="-50800" algn="l" rtl="0">
              <a:lnSpc>
                <a:spcPct val="90000"/>
              </a:lnSpc>
              <a:spcBef>
                <a:spcPts val="1000"/>
              </a:spcBef>
              <a:spcAft>
                <a:spcPts val="0"/>
              </a:spcAft>
              <a:buSzPts val="2800"/>
              <a:buNone/>
            </a:pPr>
            <a:endParaRPr sz="2000"/>
          </a:p>
          <a:p>
            <a:pPr marL="228600" lvl="0" indent="-50800" algn="l" rtl="0">
              <a:lnSpc>
                <a:spcPct val="90000"/>
              </a:lnSpc>
              <a:spcBef>
                <a:spcPts val="1000"/>
              </a:spcBef>
              <a:spcAft>
                <a:spcPts val="0"/>
              </a:spcAft>
              <a:buClr>
                <a:schemeClr val="dk1"/>
              </a:buClr>
              <a:buSzPts val="2800"/>
              <a:buNone/>
            </a:pP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pic>
        <p:nvPicPr>
          <p:cNvPr id="116" name="Google Shape;116;p26"/>
          <p:cNvPicPr preferRelativeResize="0"/>
          <p:nvPr/>
        </p:nvPicPr>
        <p:blipFill rotWithShape="1">
          <a:blip r:embed="rId3">
            <a:alphaModFix/>
          </a:blip>
          <a:srcRect l="37765" b="-1"/>
          <a:stretch/>
        </p:blipFill>
        <p:spPr>
          <a:xfrm>
            <a:off x="5797543" y="10"/>
            <a:ext cx="6394152" cy="6857990"/>
          </a:xfrm>
          <a:prstGeom prst="rect">
            <a:avLst/>
          </a:prstGeom>
          <a:noFill/>
          <a:ln>
            <a:noFill/>
          </a:ln>
        </p:spPr>
      </p:pic>
      <p:pic>
        <p:nvPicPr>
          <p:cNvPr id="117" name="Google Shape;117;p26"/>
          <p:cNvPicPr preferRelativeResize="0"/>
          <p:nvPr/>
        </p:nvPicPr>
        <p:blipFill rotWithShape="1">
          <a:blip r:embed="rId4">
            <a:alphaModFix/>
          </a:blip>
          <a:srcRect/>
          <a:stretch/>
        </p:blipFill>
        <p:spPr>
          <a:xfrm rot="10800000">
            <a:off x="0" y="0"/>
            <a:ext cx="12192000" cy="6858000"/>
          </a:xfrm>
          <a:prstGeom prst="rect">
            <a:avLst/>
          </a:prstGeom>
          <a:noFill/>
          <a:ln>
            <a:noFill/>
          </a:ln>
        </p:spPr>
      </p:pic>
      <p:sp>
        <p:nvSpPr>
          <p:cNvPr id="118" name="Google Shape;118;p26"/>
          <p:cNvSpPr txBox="1">
            <a:spLocks noGrp="1"/>
          </p:cNvSpPr>
          <p:nvPr>
            <p:ph type="title"/>
          </p:nvPr>
        </p:nvSpPr>
        <p:spPr>
          <a:xfrm>
            <a:off x="804998" y="798445"/>
            <a:ext cx="4803636" cy="131166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400">
                <a:solidFill>
                  <a:srgbClr val="000000"/>
                </a:solidFill>
                <a:latin typeface="Arial"/>
                <a:ea typeface="Arial"/>
                <a:cs typeface="Arial"/>
                <a:sym typeface="Arial"/>
              </a:rPr>
              <a:t>Clovis West Graduation Requirements </a:t>
            </a:r>
            <a:br>
              <a:rPr lang="en-US" sz="3400">
                <a:solidFill>
                  <a:srgbClr val="000000"/>
                </a:solidFill>
                <a:latin typeface="Arial"/>
                <a:ea typeface="Arial"/>
                <a:cs typeface="Arial"/>
                <a:sym typeface="Arial"/>
              </a:rPr>
            </a:br>
            <a:r>
              <a:rPr lang="en-US" sz="1100" b="1">
                <a:solidFill>
                  <a:srgbClr val="000000"/>
                </a:solidFill>
                <a:latin typeface="Arial"/>
                <a:ea typeface="Arial"/>
                <a:cs typeface="Arial"/>
                <a:sym typeface="Arial"/>
              </a:rPr>
              <a:t>Josie Vargas</a:t>
            </a:r>
            <a:endParaRPr/>
          </a:p>
        </p:txBody>
      </p:sp>
      <p:sp>
        <p:nvSpPr>
          <p:cNvPr id="119" name="Google Shape;119;p26"/>
          <p:cNvSpPr txBox="1">
            <a:spLocks noGrp="1"/>
          </p:cNvSpPr>
          <p:nvPr>
            <p:ph type="body" idx="1"/>
          </p:nvPr>
        </p:nvSpPr>
        <p:spPr>
          <a:xfrm>
            <a:off x="804997" y="2272143"/>
            <a:ext cx="4706803" cy="3788830"/>
          </a:xfrm>
          <a:prstGeom prst="rect">
            <a:avLst/>
          </a:prstGeom>
          <a:noFill/>
          <a:ln>
            <a:noFill/>
          </a:ln>
        </p:spPr>
        <p:txBody>
          <a:bodyPr spcFirstLastPara="1" wrap="square" lIns="91425" tIns="45700" rIns="91425" bIns="45700" anchor="ctr" anchorCtr="0">
            <a:normAutofit/>
          </a:bodyPr>
          <a:lstStyle/>
          <a:p>
            <a:pPr marL="457200" lvl="0" indent="-334327" algn="l" rtl="0">
              <a:lnSpc>
                <a:spcPct val="90000"/>
              </a:lnSpc>
              <a:spcBef>
                <a:spcPts val="1000"/>
              </a:spcBef>
              <a:spcAft>
                <a:spcPts val="0"/>
              </a:spcAft>
              <a:buSzPts val="1800"/>
              <a:buChar char="•"/>
            </a:pPr>
            <a:r>
              <a:rPr lang="en-US" sz="2000">
                <a:solidFill>
                  <a:srgbClr val="000000"/>
                </a:solidFill>
              </a:rPr>
              <a:t>Credits: 230</a:t>
            </a:r>
            <a:endParaRPr/>
          </a:p>
          <a:p>
            <a:pPr marL="457200" lvl="0" indent="-334327" algn="l" rtl="0">
              <a:lnSpc>
                <a:spcPct val="90000"/>
              </a:lnSpc>
              <a:spcBef>
                <a:spcPts val="1000"/>
              </a:spcBef>
              <a:spcAft>
                <a:spcPts val="0"/>
              </a:spcAft>
              <a:buSzPts val="1800"/>
              <a:buChar char="•"/>
            </a:pPr>
            <a:r>
              <a:rPr lang="en-US" sz="2000">
                <a:solidFill>
                  <a:srgbClr val="000000"/>
                </a:solidFill>
              </a:rPr>
              <a:t>English: 4 years</a:t>
            </a:r>
            <a:endParaRPr/>
          </a:p>
          <a:p>
            <a:pPr marL="457200" lvl="0" indent="-334327" algn="l" rtl="0">
              <a:lnSpc>
                <a:spcPct val="90000"/>
              </a:lnSpc>
              <a:spcBef>
                <a:spcPts val="1000"/>
              </a:spcBef>
              <a:spcAft>
                <a:spcPts val="0"/>
              </a:spcAft>
              <a:buSzPts val="1800"/>
              <a:buChar char="•"/>
            </a:pPr>
            <a:r>
              <a:rPr lang="en-US" sz="2000">
                <a:solidFill>
                  <a:srgbClr val="000000"/>
                </a:solidFill>
              </a:rPr>
              <a:t>Math: 2 years</a:t>
            </a:r>
            <a:endParaRPr/>
          </a:p>
          <a:p>
            <a:pPr marL="457200" lvl="0" indent="-334327" algn="l" rtl="0">
              <a:lnSpc>
                <a:spcPct val="90000"/>
              </a:lnSpc>
              <a:spcBef>
                <a:spcPts val="1000"/>
              </a:spcBef>
              <a:spcAft>
                <a:spcPts val="0"/>
              </a:spcAft>
              <a:buSzPts val="1800"/>
              <a:buChar char="•"/>
            </a:pPr>
            <a:r>
              <a:rPr lang="en-US" sz="2000">
                <a:solidFill>
                  <a:srgbClr val="000000"/>
                </a:solidFill>
              </a:rPr>
              <a:t>Including Math 1 &amp; Math 2</a:t>
            </a:r>
            <a:endParaRPr/>
          </a:p>
          <a:p>
            <a:pPr marL="457200" lvl="0" indent="-334327" algn="l" rtl="0">
              <a:lnSpc>
                <a:spcPct val="90000"/>
              </a:lnSpc>
              <a:spcBef>
                <a:spcPts val="1000"/>
              </a:spcBef>
              <a:spcAft>
                <a:spcPts val="0"/>
              </a:spcAft>
              <a:buSzPts val="1800"/>
              <a:buChar char="•"/>
            </a:pPr>
            <a:r>
              <a:rPr lang="en-US" sz="2000">
                <a:solidFill>
                  <a:srgbClr val="000000"/>
                </a:solidFill>
              </a:rPr>
              <a:t>Science: 2 years</a:t>
            </a:r>
            <a:endParaRPr/>
          </a:p>
          <a:p>
            <a:pPr marL="457200" lvl="0" indent="-334327" algn="l" rtl="0">
              <a:lnSpc>
                <a:spcPct val="90000"/>
              </a:lnSpc>
              <a:spcBef>
                <a:spcPts val="1000"/>
              </a:spcBef>
              <a:spcAft>
                <a:spcPts val="0"/>
              </a:spcAft>
              <a:buSzPts val="1800"/>
              <a:buChar char="•"/>
            </a:pPr>
            <a:r>
              <a:rPr lang="en-US" sz="2000">
                <a:solidFill>
                  <a:srgbClr val="000000"/>
                </a:solidFill>
              </a:rPr>
              <a:t>Including Physical (1) &amp; Life (1)</a:t>
            </a:r>
            <a:endParaRPr/>
          </a:p>
          <a:p>
            <a:pPr marL="457200" lvl="0" indent="-334327" algn="l" rtl="0">
              <a:lnSpc>
                <a:spcPct val="90000"/>
              </a:lnSpc>
              <a:spcBef>
                <a:spcPts val="1000"/>
              </a:spcBef>
              <a:spcAft>
                <a:spcPts val="0"/>
              </a:spcAft>
              <a:buSzPts val="1800"/>
              <a:buChar char="•"/>
            </a:pPr>
            <a:r>
              <a:rPr lang="en-US" sz="2000">
                <a:solidFill>
                  <a:srgbClr val="000000"/>
                </a:solidFill>
              </a:rPr>
              <a:t>Social Science: 3 years</a:t>
            </a:r>
            <a:endParaRPr/>
          </a:p>
          <a:p>
            <a:pPr marL="457200" lvl="0" indent="-334327" algn="l" rtl="0">
              <a:lnSpc>
                <a:spcPct val="90000"/>
              </a:lnSpc>
              <a:spcBef>
                <a:spcPts val="1000"/>
              </a:spcBef>
              <a:spcAft>
                <a:spcPts val="0"/>
              </a:spcAft>
              <a:buSzPts val="1800"/>
              <a:buChar char="•"/>
            </a:pPr>
            <a:r>
              <a:rPr lang="en-US" sz="2000">
                <a:solidFill>
                  <a:srgbClr val="000000"/>
                </a:solidFill>
              </a:rPr>
              <a:t>PE: 4 years</a:t>
            </a:r>
            <a:endParaRPr/>
          </a:p>
          <a:p>
            <a:pPr marL="457200" lvl="0" indent="-334327" algn="l" rtl="0">
              <a:lnSpc>
                <a:spcPct val="90000"/>
              </a:lnSpc>
              <a:spcBef>
                <a:spcPts val="1000"/>
              </a:spcBef>
              <a:spcAft>
                <a:spcPts val="0"/>
              </a:spcAft>
              <a:buSzPts val="1800"/>
              <a:buChar char="•"/>
            </a:pPr>
            <a:r>
              <a:rPr lang="en-US" sz="2000">
                <a:solidFill>
                  <a:srgbClr val="000000"/>
                </a:solidFill>
              </a:rPr>
              <a:t>Health: 1 semester</a:t>
            </a:r>
            <a:endParaRPr/>
          </a:p>
          <a:p>
            <a:pPr marL="457200" lvl="0" indent="-114300" algn="l" rtl="0">
              <a:lnSpc>
                <a:spcPct val="90000"/>
              </a:lnSpc>
              <a:spcBef>
                <a:spcPts val="1000"/>
              </a:spcBef>
              <a:spcAft>
                <a:spcPts val="0"/>
              </a:spcAft>
              <a:buSzPts val="1800"/>
              <a:buFont typeface="Arial"/>
              <a:buNone/>
            </a:pPr>
            <a:endParaRPr sz="200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
        <p:cNvGrpSpPr/>
        <p:nvPr/>
      </p:nvGrpSpPr>
      <p:grpSpPr>
        <a:xfrm>
          <a:off x="0" y="0"/>
          <a:ext cx="0" cy="0"/>
          <a:chOff x="0" y="0"/>
          <a:chExt cx="0" cy="0"/>
        </a:xfrm>
      </p:grpSpPr>
      <p:pic>
        <p:nvPicPr>
          <p:cNvPr id="124" name="Google Shape;124;p5" descr="Text&#10;&#10;Description automatically generated"/>
          <p:cNvPicPr preferRelativeResize="0"/>
          <p:nvPr/>
        </p:nvPicPr>
        <p:blipFill rotWithShape="1">
          <a:blip r:embed="rId3">
            <a:alphaModFix/>
          </a:blip>
          <a:srcRect l="10598" r="19473"/>
          <a:stretch/>
        </p:blipFill>
        <p:spPr>
          <a:xfrm>
            <a:off x="5797543" y="10"/>
            <a:ext cx="6394152" cy="6857990"/>
          </a:xfrm>
          <a:prstGeom prst="rect">
            <a:avLst/>
          </a:prstGeom>
          <a:noFill/>
          <a:ln>
            <a:noFill/>
          </a:ln>
        </p:spPr>
      </p:pic>
      <p:pic>
        <p:nvPicPr>
          <p:cNvPr id="125" name="Google Shape;125;p5"/>
          <p:cNvPicPr preferRelativeResize="0"/>
          <p:nvPr/>
        </p:nvPicPr>
        <p:blipFill rotWithShape="1">
          <a:blip r:embed="rId4">
            <a:alphaModFix/>
          </a:blip>
          <a:srcRect/>
          <a:stretch/>
        </p:blipFill>
        <p:spPr>
          <a:xfrm rot="10800000">
            <a:off x="0" y="0"/>
            <a:ext cx="12192000" cy="6858000"/>
          </a:xfrm>
          <a:prstGeom prst="rect">
            <a:avLst/>
          </a:prstGeom>
          <a:noFill/>
          <a:ln>
            <a:noFill/>
          </a:ln>
        </p:spPr>
      </p:pic>
      <p:sp>
        <p:nvSpPr>
          <p:cNvPr id="126" name="Google Shape;126;p5"/>
          <p:cNvSpPr txBox="1">
            <a:spLocks noGrp="1"/>
          </p:cNvSpPr>
          <p:nvPr>
            <p:ph type="title"/>
          </p:nvPr>
        </p:nvSpPr>
        <p:spPr>
          <a:xfrm>
            <a:off x="804998" y="798445"/>
            <a:ext cx="4803636" cy="131166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a:solidFill>
                  <a:srgbClr val="000000"/>
                </a:solidFill>
              </a:rPr>
              <a:t>English</a:t>
            </a:r>
            <a:br>
              <a:rPr lang="en-US">
                <a:solidFill>
                  <a:srgbClr val="000000"/>
                </a:solidFill>
              </a:rPr>
            </a:br>
            <a:r>
              <a:rPr lang="en-US" sz="1000" b="1">
                <a:solidFill>
                  <a:srgbClr val="000000"/>
                </a:solidFill>
              </a:rPr>
              <a:t>Josie Vargas</a:t>
            </a:r>
            <a:endParaRPr/>
          </a:p>
        </p:txBody>
      </p:sp>
      <p:sp>
        <p:nvSpPr>
          <p:cNvPr id="127" name="Google Shape;127;p5"/>
          <p:cNvSpPr txBox="1">
            <a:spLocks noGrp="1"/>
          </p:cNvSpPr>
          <p:nvPr>
            <p:ph type="body" idx="1"/>
          </p:nvPr>
        </p:nvSpPr>
        <p:spPr>
          <a:xfrm>
            <a:off x="804997" y="2272143"/>
            <a:ext cx="4706803" cy="3788830"/>
          </a:xfrm>
          <a:prstGeom prst="rect">
            <a:avLst/>
          </a:prstGeom>
          <a:noFill/>
          <a:ln>
            <a:noFill/>
          </a:ln>
        </p:spPr>
        <p:txBody>
          <a:bodyPr spcFirstLastPara="1" wrap="square" lIns="91425" tIns="45700" rIns="91425" bIns="45700" anchor="ctr" anchorCtr="0">
            <a:normAutofit/>
          </a:bodyPr>
          <a:lstStyle/>
          <a:p>
            <a:pPr marL="457200" lvl="0" indent="-342900" algn="l" rtl="0">
              <a:lnSpc>
                <a:spcPct val="90000"/>
              </a:lnSpc>
              <a:spcBef>
                <a:spcPts val="1000"/>
              </a:spcBef>
              <a:spcAft>
                <a:spcPts val="0"/>
              </a:spcAft>
              <a:buSzPts val="1800"/>
              <a:buChar char="•"/>
            </a:pPr>
            <a:r>
              <a:rPr lang="en-US" sz="1700" b="1">
                <a:solidFill>
                  <a:srgbClr val="000000"/>
                </a:solidFill>
              </a:rPr>
              <a:t>English 9</a:t>
            </a:r>
            <a:endParaRPr/>
          </a:p>
          <a:p>
            <a:pPr marL="914400" lvl="1" indent="-342900" algn="l" rtl="0">
              <a:lnSpc>
                <a:spcPct val="90000"/>
              </a:lnSpc>
              <a:spcBef>
                <a:spcPts val="500"/>
              </a:spcBef>
              <a:spcAft>
                <a:spcPts val="0"/>
              </a:spcAft>
              <a:buSzPts val="1800"/>
              <a:buChar char="•"/>
            </a:pPr>
            <a:r>
              <a:rPr lang="en-US" sz="1700">
                <a:solidFill>
                  <a:srgbClr val="000000"/>
                </a:solidFill>
              </a:rPr>
              <a:t>Fulfills high school and CSU/UC requirement.</a:t>
            </a:r>
            <a:endParaRPr/>
          </a:p>
          <a:p>
            <a:pPr marL="457200" lvl="0" indent="-342900" algn="l" rtl="0">
              <a:lnSpc>
                <a:spcPct val="90000"/>
              </a:lnSpc>
              <a:spcBef>
                <a:spcPts val="1000"/>
              </a:spcBef>
              <a:spcAft>
                <a:spcPts val="0"/>
              </a:spcAft>
              <a:buSzPts val="1800"/>
              <a:buChar char="•"/>
            </a:pPr>
            <a:r>
              <a:rPr lang="en-US" sz="1700" b="1">
                <a:solidFill>
                  <a:srgbClr val="000000"/>
                </a:solidFill>
              </a:rPr>
              <a:t>English 9 Honors</a:t>
            </a:r>
            <a:endParaRPr/>
          </a:p>
          <a:p>
            <a:pPr marL="914400" lvl="1" indent="-342900" algn="l" rtl="0">
              <a:lnSpc>
                <a:spcPct val="90000"/>
              </a:lnSpc>
              <a:spcBef>
                <a:spcPts val="500"/>
              </a:spcBef>
              <a:spcAft>
                <a:spcPts val="0"/>
              </a:spcAft>
              <a:buSzPts val="1800"/>
              <a:buChar char="•"/>
            </a:pPr>
            <a:r>
              <a:rPr lang="en-US" sz="1700">
                <a:solidFill>
                  <a:srgbClr val="000000"/>
                </a:solidFill>
              </a:rPr>
              <a:t>Fulfills high school and CSU/UC requirement.</a:t>
            </a:r>
            <a:endParaRPr/>
          </a:p>
          <a:p>
            <a:pPr marL="914400" lvl="1" indent="-342900" algn="l" rtl="0">
              <a:lnSpc>
                <a:spcPct val="90000"/>
              </a:lnSpc>
              <a:spcBef>
                <a:spcPts val="500"/>
              </a:spcBef>
              <a:spcAft>
                <a:spcPts val="0"/>
              </a:spcAft>
              <a:buSzPts val="1800"/>
              <a:buChar char="•"/>
            </a:pPr>
            <a:r>
              <a:rPr lang="en-US" sz="1700">
                <a:solidFill>
                  <a:srgbClr val="000000"/>
                </a:solidFill>
              </a:rPr>
              <a:t>A in AB Language Arts.</a:t>
            </a:r>
            <a:endParaRPr/>
          </a:p>
          <a:p>
            <a:pPr marL="914400" lvl="1" indent="-342900" algn="l" rtl="0">
              <a:lnSpc>
                <a:spcPct val="90000"/>
              </a:lnSpc>
              <a:spcBef>
                <a:spcPts val="500"/>
              </a:spcBef>
              <a:spcAft>
                <a:spcPts val="0"/>
              </a:spcAft>
              <a:buSzPts val="1800"/>
              <a:buChar char="•"/>
            </a:pPr>
            <a:r>
              <a:rPr lang="en-US" sz="1700">
                <a:solidFill>
                  <a:srgbClr val="000000"/>
                </a:solidFill>
              </a:rPr>
              <a:t>Overall GPA of 3.5 or higher.</a:t>
            </a:r>
            <a:endParaRPr/>
          </a:p>
          <a:p>
            <a:pPr marL="914400" lvl="1" indent="-342900" algn="l" rtl="0">
              <a:lnSpc>
                <a:spcPct val="90000"/>
              </a:lnSpc>
              <a:spcBef>
                <a:spcPts val="500"/>
              </a:spcBef>
              <a:spcAft>
                <a:spcPts val="0"/>
              </a:spcAft>
              <a:buSzPts val="1800"/>
              <a:buChar char="•"/>
            </a:pPr>
            <a:r>
              <a:rPr lang="en-US" sz="1700">
                <a:solidFill>
                  <a:srgbClr val="000000"/>
                </a:solidFill>
              </a:rPr>
              <a:t>AB teacher approval.</a:t>
            </a:r>
            <a:endParaRPr/>
          </a:p>
          <a:p>
            <a:pPr marL="914400" lvl="1" indent="-342900" algn="l" rtl="0">
              <a:lnSpc>
                <a:spcPct val="90000"/>
              </a:lnSpc>
              <a:spcBef>
                <a:spcPts val="500"/>
              </a:spcBef>
              <a:spcAft>
                <a:spcPts val="0"/>
              </a:spcAft>
              <a:buSzPts val="1800"/>
              <a:buChar char="•"/>
            </a:pPr>
            <a:r>
              <a:rPr lang="en-US" sz="1700">
                <a:solidFill>
                  <a:srgbClr val="000000"/>
                </a:solidFill>
              </a:rPr>
              <a:t>Complete questionnaire provided in your AB teacher’s google classroom.</a:t>
            </a:r>
            <a:endParaRPr/>
          </a:p>
          <a:p>
            <a:pPr marL="914400" lvl="1" indent="-342900" algn="l" rtl="0">
              <a:lnSpc>
                <a:spcPct val="90000"/>
              </a:lnSpc>
              <a:spcBef>
                <a:spcPts val="500"/>
              </a:spcBef>
              <a:spcAft>
                <a:spcPts val="0"/>
              </a:spcAft>
              <a:buSzPts val="1800"/>
              <a:buChar char="•"/>
            </a:pPr>
            <a:r>
              <a:rPr lang="en-US" sz="1700">
                <a:solidFill>
                  <a:srgbClr val="000000"/>
                </a:solidFill>
              </a:rPr>
              <a:t>Must complete assigned summer work</a:t>
            </a:r>
            <a:endParaRPr/>
          </a:p>
          <a:p>
            <a:pPr marL="914400" lvl="1" indent="-228600" algn="l" rtl="0">
              <a:lnSpc>
                <a:spcPct val="90000"/>
              </a:lnSpc>
              <a:spcBef>
                <a:spcPts val="500"/>
              </a:spcBef>
              <a:spcAft>
                <a:spcPts val="0"/>
              </a:spcAft>
              <a:buSzPts val="1800"/>
              <a:buNone/>
            </a:pPr>
            <a:endParaRPr sz="17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Google Shape;132;p27"/>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3" name="Google Shape;133;p27"/>
          <p:cNvPicPr preferRelativeResize="0"/>
          <p:nvPr/>
        </p:nvPicPr>
        <p:blipFill rotWithShape="1">
          <a:blip r:embed="rId3">
            <a:alphaModFix/>
          </a:blip>
          <a:srcRect l="20370" r="17031"/>
          <a:stretch/>
        </p:blipFill>
        <p:spPr>
          <a:xfrm>
            <a:off x="4559968" y="10"/>
            <a:ext cx="7632032" cy="6857990"/>
          </a:xfrm>
          <a:prstGeom prst="rect">
            <a:avLst/>
          </a:prstGeom>
          <a:noFill/>
          <a:ln>
            <a:noFill/>
          </a:ln>
        </p:spPr>
      </p:pic>
      <p:sp>
        <p:nvSpPr>
          <p:cNvPr id="134" name="Google Shape;134;p27"/>
          <p:cNvSpPr/>
          <p:nvPr/>
        </p:nvSpPr>
        <p:spPr>
          <a:xfrm rot="10800000">
            <a:off x="1" y="0"/>
            <a:ext cx="4802188" cy="6858000"/>
          </a:xfrm>
          <a:custGeom>
            <a:avLst/>
            <a:gdLst/>
            <a:ahLst/>
            <a:cxnLst/>
            <a:rect l="l" t="t" r="r" b="b"/>
            <a:pathLst>
              <a:path w="4802188" h="6858000" extrusionOk="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27"/>
          <p:cNvSpPr txBox="1">
            <a:spLocks noGrp="1"/>
          </p:cNvSpPr>
          <p:nvPr>
            <p:ph type="title"/>
          </p:nvPr>
        </p:nvSpPr>
        <p:spPr>
          <a:xfrm>
            <a:off x="765051" y="662400"/>
            <a:ext cx="3409200" cy="149213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800"/>
              <a:buNone/>
            </a:pPr>
            <a:r>
              <a:rPr lang="en-US"/>
              <a:t>Math</a:t>
            </a:r>
            <a:br>
              <a:rPr lang="en-US"/>
            </a:br>
            <a:r>
              <a:rPr lang="en-US" sz="1100" b="1"/>
              <a:t>Anthony Bringetto</a:t>
            </a:r>
            <a:endParaRPr/>
          </a:p>
        </p:txBody>
      </p:sp>
      <p:sp>
        <p:nvSpPr>
          <p:cNvPr id="136" name="Google Shape;136;p27"/>
          <p:cNvSpPr txBox="1">
            <a:spLocks noGrp="1"/>
          </p:cNvSpPr>
          <p:nvPr>
            <p:ph type="body" idx="1"/>
          </p:nvPr>
        </p:nvSpPr>
        <p:spPr>
          <a:xfrm>
            <a:off x="765051" y="2286000"/>
            <a:ext cx="3409200" cy="38448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US" sz="2000">
                <a:solidFill>
                  <a:schemeClr val="dk1"/>
                </a:solidFill>
              </a:rPr>
              <a:t>Math 1</a:t>
            </a:r>
            <a:endParaRPr/>
          </a:p>
          <a:p>
            <a:pPr marL="457200" lvl="0" indent="-342900" algn="l" rtl="0">
              <a:lnSpc>
                <a:spcPct val="90000"/>
              </a:lnSpc>
              <a:spcBef>
                <a:spcPts val="1000"/>
              </a:spcBef>
              <a:spcAft>
                <a:spcPts val="0"/>
              </a:spcAft>
              <a:buClr>
                <a:schemeClr val="dk1"/>
              </a:buClr>
              <a:buSzPts val="1800"/>
              <a:buChar char="•"/>
            </a:pPr>
            <a:r>
              <a:rPr lang="en-US" sz="2000">
                <a:solidFill>
                  <a:schemeClr val="dk1"/>
                </a:solidFill>
              </a:rPr>
              <a:t>Math 2</a:t>
            </a:r>
            <a:endParaRPr/>
          </a:p>
          <a:p>
            <a:pPr marL="457200" lvl="0" indent="-342900" algn="l" rtl="0">
              <a:lnSpc>
                <a:spcPct val="90000"/>
              </a:lnSpc>
              <a:spcBef>
                <a:spcPts val="1000"/>
              </a:spcBef>
              <a:spcAft>
                <a:spcPts val="0"/>
              </a:spcAft>
              <a:buClr>
                <a:schemeClr val="dk1"/>
              </a:buClr>
              <a:buSzPts val="1800"/>
              <a:buChar char="•"/>
            </a:pPr>
            <a:r>
              <a:rPr lang="en-US" sz="2000">
                <a:solidFill>
                  <a:schemeClr val="dk1"/>
                </a:solidFill>
              </a:rPr>
              <a:t>Honors Math 2</a:t>
            </a:r>
            <a:endParaRPr/>
          </a:p>
          <a:p>
            <a:pPr marL="457200" lvl="0" indent="-342900" algn="l" rtl="0">
              <a:lnSpc>
                <a:spcPct val="90000"/>
              </a:lnSpc>
              <a:spcBef>
                <a:spcPts val="1000"/>
              </a:spcBef>
              <a:spcAft>
                <a:spcPts val="0"/>
              </a:spcAft>
              <a:buClr>
                <a:schemeClr val="dk1"/>
              </a:buClr>
              <a:buSzPts val="1800"/>
              <a:buChar char="•"/>
            </a:pPr>
            <a:r>
              <a:rPr lang="en-US" sz="2000">
                <a:solidFill>
                  <a:schemeClr val="dk1"/>
                </a:solidFill>
              </a:rPr>
              <a:t>Current Math grades will determine Math level placement for next year.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cxnSp>
        <p:nvCxnSpPr>
          <p:cNvPr id="141" name="Google Shape;141;p7"/>
          <p:cNvCxnSpPr/>
          <p:nvPr/>
        </p:nvCxnSpPr>
        <p:spPr>
          <a:xfrm>
            <a:off x="0" y="272357"/>
            <a:ext cx="12188700" cy="0"/>
          </a:xfrm>
          <a:prstGeom prst="straightConnector1">
            <a:avLst/>
          </a:prstGeom>
          <a:noFill/>
          <a:ln w="50800" cap="flat" cmpd="sng">
            <a:solidFill>
              <a:srgbClr val="3F3F3F"/>
            </a:solidFill>
            <a:prstDash val="solid"/>
            <a:round/>
            <a:headEnd type="none" w="sm" len="sm"/>
            <a:tailEnd type="none" w="sm" len="sm"/>
          </a:ln>
        </p:spPr>
      </p:cxnSp>
      <p:sp>
        <p:nvSpPr>
          <p:cNvPr id="142" name="Google Shape;142;p7"/>
          <p:cNvSpPr/>
          <p:nvPr/>
        </p:nvSpPr>
        <p:spPr>
          <a:xfrm>
            <a:off x="0" y="368596"/>
            <a:ext cx="12192000" cy="17355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3" name="Google Shape;143;p7"/>
          <p:cNvSpPr txBox="1">
            <a:spLocks noGrp="1"/>
          </p:cNvSpPr>
          <p:nvPr>
            <p:ph type="title"/>
          </p:nvPr>
        </p:nvSpPr>
        <p:spPr>
          <a:xfrm>
            <a:off x="526073" y="489439"/>
            <a:ext cx="11139900" cy="9303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90534"/>
              <a:buNone/>
            </a:pPr>
            <a:r>
              <a:rPr lang="en-US" sz="5400">
                <a:solidFill>
                  <a:schemeClr val="lt1"/>
                </a:solidFill>
                <a:latin typeface="Arial"/>
                <a:ea typeface="Arial"/>
                <a:cs typeface="Arial"/>
                <a:sym typeface="Arial"/>
              </a:rPr>
              <a:t>Math Placement Guidelines</a:t>
            </a:r>
            <a:br>
              <a:rPr lang="en-US" sz="5400">
                <a:solidFill>
                  <a:schemeClr val="lt1"/>
                </a:solidFill>
                <a:latin typeface="Arial"/>
                <a:ea typeface="Arial"/>
                <a:cs typeface="Arial"/>
                <a:sym typeface="Arial"/>
              </a:rPr>
            </a:br>
            <a:r>
              <a:rPr lang="en-US" sz="1100" b="1">
                <a:solidFill>
                  <a:schemeClr val="lt1"/>
                </a:solidFill>
                <a:latin typeface="Arial"/>
                <a:ea typeface="Arial"/>
                <a:cs typeface="Arial"/>
                <a:sym typeface="Arial"/>
              </a:rPr>
              <a:t>Anthony Bringetto</a:t>
            </a:r>
            <a:endParaRPr/>
          </a:p>
        </p:txBody>
      </p:sp>
      <p:cxnSp>
        <p:nvCxnSpPr>
          <p:cNvPr id="144" name="Google Shape;144;p7"/>
          <p:cNvCxnSpPr/>
          <p:nvPr/>
        </p:nvCxnSpPr>
        <p:spPr>
          <a:xfrm>
            <a:off x="4724400" y="1479733"/>
            <a:ext cx="2743200" cy="0"/>
          </a:xfrm>
          <a:prstGeom prst="straightConnector1">
            <a:avLst/>
          </a:prstGeom>
          <a:noFill/>
          <a:ln w="19050" cap="flat" cmpd="sng">
            <a:solidFill>
              <a:schemeClr val="lt1">
                <a:alpha val="74510"/>
              </a:schemeClr>
            </a:solidFill>
            <a:prstDash val="solid"/>
            <a:round/>
            <a:headEnd type="none" w="sm" len="sm"/>
            <a:tailEnd type="none" w="sm" len="sm"/>
          </a:ln>
        </p:spPr>
      </p:cxnSp>
      <p:cxnSp>
        <p:nvCxnSpPr>
          <p:cNvPr id="145" name="Google Shape;145;p7"/>
          <p:cNvCxnSpPr/>
          <p:nvPr/>
        </p:nvCxnSpPr>
        <p:spPr>
          <a:xfrm>
            <a:off x="0" y="2201402"/>
            <a:ext cx="12188700" cy="0"/>
          </a:xfrm>
          <a:prstGeom prst="straightConnector1">
            <a:avLst/>
          </a:prstGeom>
          <a:noFill/>
          <a:ln w="50800" cap="flat" cmpd="sng">
            <a:solidFill>
              <a:srgbClr val="3F3F3F"/>
            </a:solidFill>
            <a:prstDash val="solid"/>
            <a:round/>
            <a:headEnd type="none" w="sm" len="sm"/>
            <a:tailEnd type="none" w="sm" len="sm"/>
          </a:ln>
        </p:spPr>
      </p:cxnSp>
      <p:graphicFrame>
        <p:nvGraphicFramePr>
          <p:cNvPr id="146" name="Google Shape;146;p7"/>
          <p:cNvGraphicFramePr/>
          <p:nvPr/>
        </p:nvGraphicFramePr>
        <p:xfrm>
          <a:off x="743053" y="2427541"/>
          <a:ext cx="3000000" cy="3000000"/>
        </p:xfrm>
        <a:graphic>
          <a:graphicData uri="http://schemas.openxmlformats.org/drawingml/2006/table">
            <a:tbl>
              <a:tblPr firstRow="1" bandRow="1">
                <a:solidFill>
                  <a:srgbClr val="F2F2F2">
                    <a:alpha val="44310"/>
                  </a:srgbClr>
                </a:solidFill>
                <a:tableStyleId>{6E52E254-54FF-400B-B9EE-AE116AE3B644}</a:tableStyleId>
              </a:tblPr>
              <a:tblGrid>
                <a:gridCol w="3670025">
                  <a:extLst>
                    <a:ext uri="{9D8B030D-6E8A-4147-A177-3AD203B41FA5}">
                      <a16:colId xmlns:a16="http://schemas.microsoft.com/office/drawing/2014/main" val="20000"/>
                    </a:ext>
                  </a:extLst>
                </a:gridCol>
                <a:gridCol w="3868025">
                  <a:extLst>
                    <a:ext uri="{9D8B030D-6E8A-4147-A177-3AD203B41FA5}">
                      <a16:colId xmlns:a16="http://schemas.microsoft.com/office/drawing/2014/main" val="20001"/>
                    </a:ext>
                  </a:extLst>
                </a:gridCol>
                <a:gridCol w="3112750">
                  <a:extLst>
                    <a:ext uri="{9D8B030D-6E8A-4147-A177-3AD203B41FA5}">
                      <a16:colId xmlns:a16="http://schemas.microsoft.com/office/drawing/2014/main" val="20002"/>
                    </a:ext>
                  </a:extLst>
                </a:gridCol>
              </a:tblGrid>
              <a:tr h="587425">
                <a:tc>
                  <a:txBody>
                    <a:bodyPr/>
                    <a:lstStyle/>
                    <a:p>
                      <a:pPr marL="0" marR="0" lvl="0" indent="0" algn="l" rtl="0">
                        <a:lnSpc>
                          <a:spcPct val="100000"/>
                        </a:lnSpc>
                        <a:spcBef>
                          <a:spcPts val="0"/>
                        </a:spcBef>
                        <a:spcAft>
                          <a:spcPts val="0"/>
                        </a:spcAft>
                        <a:buClr>
                          <a:srgbClr val="000000"/>
                        </a:buClr>
                        <a:buSzPts val="2200"/>
                        <a:buFont typeface="Arial"/>
                        <a:buNone/>
                      </a:pPr>
                      <a:r>
                        <a:rPr lang="en-US" sz="2200" b="0" u="none" strike="noStrike" cap="none">
                          <a:solidFill>
                            <a:schemeClr val="lt1"/>
                          </a:solidFill>
                        </a:rPr>
                        <a:t>8</a:t>
                      </a:r>
                      <a:r>
                        <a:rPr lang="en-US" sz="2200" b="0" u="none" strike="noStrike" cap="none" baseline="30000">
                          <a:solidFill>
                            <a:schemeClr val="lt1"/>
                          </a:solidFill>
                        </a:rPr>
                        <a:t>th</a:t>
                      </a:r>
                      <a:r>
                        <a:rPr lang="en-US" sz="2200" b="0" u="none" strike="noStrike" cap="none">
                          <a:solidFill>
                            <a:schemeClr val="lt1"/>
                          </a:solidFill>
                        </a:rPr>
                        <a:t> Grade Math at Kastner</a:t>
                      </a:r>
                      <a:endParaRPr sz="2200" b="0" u="none" strike="noStrike" cap="none">
                        <a:solidFill>
                          <a:schemeClr val="lt1"/>
                        </a:solidFill>
                      </a:endParaRPr>
                    </a:p>
                  </a:txBody>
                  <a:tcPr marL="142275" marR="142275" marT="142250" marB="711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F549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200" b="0" u="none" strike="noStrike" cap="none">
                          <a:solidFill>
                            <a:schemeClr val="lt1"/>
                          </a:solidFill>
                        </a:rPr>
                        <a:t>1</a:t>
                      </a:r>
                      <a:r>
                        <a:rPr lang="en-US" sz="2200" b="0" u="none" strike="noStrike" cap="none" baseline="30000">
                          <a:solidFill>
                            <a:schemeClr val="lt1"/>
                          </a:solidFill>
                        </a:rPr>
                        <a:t>st</a:t>
                      </a:r>
                      <a:r>
                        <a:rPr lang="en-US" sz="2200" b="0" u="none" strike="noStrike" cap="none">
                          <a:solidFill>
                            <a:schemeClr val="lt1"/>
                          </a:solidFill>
                        </a:rPr>
                        <a:t> and 2</a:t>
                      </a:r>
                      <a:r>
                        <a:rPr lang="en-US" sz="2200" b="0" u="none" strike="noStrike" cap="none" baseline="30000">
                          <a:solidFill>
                            <a:schemeClr val="lt1"/>
                          </a:solidFill>
                        </a:rPr>
                        <a:t>nd</a:t>
                      </a:r>
                      <a:r>
                        <a:rPr lang="en-US" sz="2200" b="0" u="none" strike="noStrike" cap="none">
                          <a:solidFill>
                            <a:schemeClr val="lt1"/>
                          </a:solidFill>
                        </a:rPr>
                        <a:t> Semester Grade</a:t>
                      </a:r>
                      <a:endParaRPr sz="2200" b="0" u="none" strike="noStrike" cap="none">
                        <a:solidFill>
                          <a:schemeClr val="lt1"/>
                        </a:solidFill>
                      </a:endParaRPr>
                    </a:p>
                  </a:txBody>
                  <a:tcPr marL="142275" marR="142275" marT="142250" marB="711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F549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200" b="0" u="none" strike="noStrike" cap="none">
                          <a:solidFill>
                            <a:schemeClr val="lt1"/>
                          </a:solidFill>
                        </a:rPr>
                        <a:t>9</a:t>
                      </a:r>
                      <a:r>
                        <a:rPr lang="en-US" sz="2200" b="0" u="none" strike="noStrike" cap="none" baseline="30000">
                          <a:solidFill>
                            <a:schemeClr val="lt1"/>
                          </a:solidFill>
                        </a:rPr>
                        <a:t>th</a:t>
                      </a:r>
                      <a:r>
                        <a:rPr lang="en-US" sz="2200" b="0" u="none" strike="noStrike" cap="none">
                          <a:solidFill>
                            <a:schemeClr val="lt1"/>
                          </a:solidFill>
                        </a:rPr>
                        <a:t> Grade Placement</a:t>
                      </a:r>
                      <a:endParaRPr sz="2200" b="0" u="none" strike="noStrike" cap="none">
                        <a:solidFill>
                          <a:schemeClr val="lt1"/>
                        </a:solidFill>
                      </a:endParaRPr>
                    </a:p>
                  </a:txBody>
                  <a:tcPr marL="142275" marR="142275" marT="142250" marB="711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F5496"/>
                    </a:solidFill>
                  </a:tcPr>
                </a:tc>
                <a:extLst>
                  <a:ext uri="{0D108BD9-81ED-4DB2-BD59-A6C34878D82A}">
                    <a16:rowId xmlns:a16="http://schemas.microsoft.com/office/drawing/2014/main" val="10000"/>
                  </a:ext>
                </a:extLst>
              </a:tr>
              <a:tr h="54142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dk1"/>
                          </a:solidFill>
                        </a:rPr>
                        <a:t>Math 8</a:t>
                      </a:r>
                      <a:endParaRPr sz="1400" u="none" strike="noStrike" cap="none"/>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alpha val="44310"/>
                      </a:srgbClr>
                    </a:solidFill>
                  </a:tcPr>
                </a:tc>
                <a:tc>
                  <a:txBody>
                    <a:bodyPr/>
                    <a:lstStyle/>
                    <a:p>
                      <a:pPr marL="0" marR="0" lvl="0" indent="0" algn="l" rtl="0">
                        <a:lnSpc>
                          <a:spcPct val="100000"/>
                        </a:lnSpc>
                        <a:spcBef>
                          <a:spcPts val="0"/>
                        </a:spcBef>
                        <a:spcAft>
                          <a:spcPts val="0"/>
                        </a:spcAft>
                        <a:buClr>
                          <a:srgbClr val="000000"/>
                        </a:buClr>
                        <a:buSzPts val="1900"/>
                        <a:buFont typeface="Arial"/>
                        <a:buNone/>
                      </a:pPr>
                      <a:endParaRPr sz="1400" u="none" strike="noStrike" cap="none"/>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alpha val="44310"/>
                      </a:srgbClr>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dk1"/>
                          </a:solidFill>
                        </a:rPr>
                        <a:t>Math 1</a:t>
                      </a:r>
                      <a:endParaRPr sz="1900" u="none" strike="noStrike" cap="none">
                        <a:solidFill>
                          <a:schemeClr val="dk1"/>
                        </a:solidFill>
                      </a:endParaRPr>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alpha val="44310"/>
                      </a:srgbClr>
                    </a:solidFill>
                  </a:tcPr>
                </a:tc>
                <a:extLst>
                  <a:ext uri="{0D108BD9-81ED-4DB2-BD59-A6C34878D82A}">
                    <a16:rowId xmlns:a16="http://schemas.microsoft.com/office/drawing/2014/main" val="10001"/>
                  </a:ext>
                </a:extLst>
              </a:tr>
              <a:tr h="112392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dk1"/>
                          </a:solidFill>
                        </a:rPr>
                        <a:t>Advanced Math 8</a:t>
                      </a:r>
                      <a:endParaRPr sz="1900" u="none" strike="noStrike" cap="none">
                        <a:solidFill>
                          <a:schemeClr val="dk1"/>
                        </a:solidFill>
                      </a:endParaRPr>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alpha val="34510"/>
                      </a:srgbClr>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dk1"/>
                          </a:solidFill>
                        </a:rPr>
                        <a:t>A or B AND </a:t>
                      </a:r>
                      <a:endParaRPr sz="1400" u="none" strike="noStrike" cap="none"/>
                    </a:p>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dk1"/>
                          </a:solidFill>
                        </a:rPr>
                        <a:t>Must take Placement</a:t>
                      </a:r>
                      <a:endParaRPr sz="1400" u="none" strike="noStrike" cap="none"/>
                    </a:p>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dk1"/>
                          </a:solidFill>
                        </a:rPr>
                        <a:t>Test</a:t>
                      </a:r>
                      <a:endParaRPr sz="1400" u="none" strike="noStrike" cap="none"/>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alpha val="34510"/>
                      </a:srgbClr>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dk1"/>
                          </a:solidFill>
                        </a:rPr>
                        <a:t>Math 2 or Honors Math 2</a:t>
                      </a:r>
                      <a:endParaRPr sz="1400" u="none" strike="noStrike" cap="none"/>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alpha val="34510"/>
                      </a:srgbClr>
                    </a:solidFill>
                  </a:tcPr>
                </a:tc>
                <a:extLst>
                  <a:ext uri="{0D108BD9-81ED-4DB2-BD59-A6C34878D82A}">
                    <a16:rowId xmlns:a16="http://schemas.microsoft.com/office/drawing/2014/main" val="10002"/>
                  </a:ext>
                </a:extLst>
              </a:tr>
              <a:tr h="541425">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solidFill>
                          <a:schemeClr val="dk1"/>
                        </a:solidFill>
                      </a:endParaRPr>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alpha val="44310"/>
                      </a:srgbClr>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dk1"/>
                          </a:solidFill>
                        </a:rPr>
                        <a:t>C,D, or F</a:t>
                      </a:r>
                      <a:endParaRPr sz="1400" u="none" strike="noStrike" cap="none"/>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alpha val="44310"/>
                      </a:srgbClr>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dk1"/>
                          </a:solidFill>
                        </a:rPr>
                        <a:t>Math 1</a:t>
                      </a:r>
                      <a:endParaRPr sz="1400" u="none" strike="noStrike" cap="none"/>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alpha val="44310"/>
                      </a:srgbClr>
                    </a:solidFill>
                  </a:tcPr>
                </a:tc>
                <a:extLst>
                  <a:ext uri="{0D108BD9-81ED-4DB2-BD59-A6C34878D82A}">
                    <a16:rowId xmlns:a16="http://schemas.microsoft.com/office/drawing/2014/main" val="10003"/>
                  </a:ext>
                </a:extLst>
              </a:tr>
              <a:tr h="601725">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solidFill>
                          <a:schemeClr val="dk1"/>
                        </a:solidFill>
                      </a:endParaRPr>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alpha val="34510"/>
                      </a:srgbClr>
                    </a:solidFill>
                  </a:tcPr>
                </a:tc>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solidFill>
                          <a:schemeClr val="dk1"/>
                        </a:solidFill>
                      </a:endParaRPr>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alpha val="34510"/>
                      </a:srgbClr>
                    </a:solidFill>
                  </a:tcPr>
                </a:tc>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solidFill>
                          <a:schemeClr val="dk1"/>
                        </a:solidFill>
                      </a:endParaRPr>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alpha val="34510"/>
                      </a:srgbClr>
                    </a:solidFill>
                  </a:tcPr>
                </a:tc>
                <a:extLst>
                  <a:ext uri="{0D108BD9-81ED-4DB2-BD59-A6C34878D82A}">
                    <a16:rowId xmlns:a16="http://schemas.microsoft.com/office/drawing/2014/main" val="10004"/>
                  </a:ext>
                </a:extLst>
              </a:tr>
              <a:tr h="601725">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solidFill>
                          <a:schemeClr val="dk1"/>
                        </a:solidFill>
                      </a:endParaRPr>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alpha val="44310"/>
                      </a:srgbClr>
                    </a:solidFill>
                  </a:tcPr>
                </a:tc>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solidFill>
                          <a:schemeClr val="dk1"/>
                        </a:solidFill>
                      </a:endParaRPr>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alpha val="44310"/>
                      </a:srgbClr>
                    </a:solidFill>
                  </a:tcPr>
                </a:tc>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solidFill>
                          <a:schemeClr val="dk1"/>
                        </a:solidFill>
                      </a:endParaRPr>
                    </a:p>
                  </a:txBody>
                  <a:tcPr marL="142275" marR="142275" marT="142250" marB="711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alpha val="44310"/>
                      </a:srgb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sp>
        <p:nvSpPr>
          <p:cNvPr id="151" name="Google Shape;151;p1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2" name="Google Shape;152;p10"/>
          <p:cNvSpPr txBox="1">
            <a:spLocks noGrp="1"/>
          </p:cNvSpPr>
          <p:nvPr>
            <p:ph type="title"/>
          </p:nvPr>
        </p:nvSpPr>
        <p:spPr>
          <a:xfrm>
            <a:off x="572493" y="353907"/>
            <a:ext cx="11047013" cy="131904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90533"/>
              <a:buFont typeface="Calibri"/>
              <a:buNone/>
            </a:pPr>
            <a:br>
              <a:rPr lang="en-US" sz="5400"/>
            </a:br>
            <a:br>
              <a:rPr lang="en-US" sz="5400"/>
            </a:br>
            <a:br>
              <a:rPr lang="en-US" sz="5400"/>
            </a:br>
            <a:br>
              <a:rPr lang="en-US" sz="5400"/>
            </a:br>
            <a:br>
              <a:rPr lang="en-US" sz="5400"/>
            </a:br>
            <a:br>
              <a:rPr lang="en-US" sz="5400"/>
            </a:br>
            <a:br>
              <a:rPr lang="en-US" sz="5400"/>
            </a:br>
            <a:r>
              <a:rPr lang="en-US" sz="5400"/>
              <a:t>Science</a:t>
            </a:r>
            <a:br>
              <a:rPr lang="en-US" sz="5400"/>
            </a:br>
            <a:r>
              <a:rPr lang="en-US" sz="1100" b="1"/>
              <a:t>Andrea Yang</a:t>
            </a:r>
            <a:br>
              <a:rPr lang="en-US" sz="5400"/>
            </a:br>
            <a:r>
              <a:rPr lang="en-US" sz="5400"/>
              <a:t> </a:t>
            </a:r>
            <a:endParaRPr/>
          </a:p>
        </p:txBody>
      </p:sp>
      <p:sp>
        <p:nvSpPr>
          <p:cNvPr id="153" name="Google Shape;153;p10"/>
          <p:cNvSpPr/>
          <p:nvPr/>
        </p:nvSpPr>
        <p:spPr>
          <a:xfrm>
            <a:off x="572493" y="1767709"/>
            <a:ext cx="10972800" cy="18288"/>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509"/>
            </a:schemeClr>
          </a:solidFill>
          <a:ln w="44450" cap="rnd" cmpd="sng">
            <a:solidFill>
              <a:schemeClr val="accent2">
                <a:alpha val="74509"/>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54" name="Google Shape;154;p10" descr="Diagram&#10;&#10;Description automatically generated"/>
          <p:cNvPicPr preferRelativeResize="0"/>
          <p:nvPr/>
        </p:nvPicPr>
        <p:blipFill rotWithShape="1">
          <a:blip r:embed="rId3">
            <a:alphaModFix/>
          </a:blip>
          <a:srcRect l="6428" r="2615" b="4"/>
          <a:stretch/>
        </p:blipFill>
        <p:spPr>
          <a:xfrm>
            <a:off x="572492" y="2002056"/>
            <a:ext cx="3943849" cy="4184060"/>
          </a:xfrm>
          <a:custGeom>
            <a:avLst/>
            <a:gdLst/>
            <a:ahLst/>
            <a:cxnLst/>
            <a:rect l="l" t="t" r="r" b="b"/>
            <a:pathLst>
              <a:path w="3807743" h="6307845" extrusionOk="0">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ln>
            <a:noFill/>
          </a:ln>
        </p:spPr>
      </p:pic>
      <p:grpSp>
        <p:nvGrpSpPr>
          <p:cNvPr id="155" name="Google Shape;155;p10"/>
          <p:cNvGrpSpPr/>
          <p:nvPr/>
        </p:nvGrpSpPr>
        <p:grpSpPr>
          <a:xfrm>
            <a:off x="4905955" y="2073023"/>
            <a:ext cx="6713552" cy="4111384"/>
            <a:chOff x="0" y="1707"/>
            <a:chExt cx="6713552" cy="4111384"/>
          </a:xfrm>
        </p:grpSpPr>
        <p:sp>
          <p:nvSpPr>
            <p:cNvPr id="156" name="Google Shape;156;p10"/>
            <p:cNvSpPr/>
            <p:nvPr/>
          </p:nvSpPr>
          <p:spPr>
            <a:xfrm>
              <a:off x="0" y="1707"/>
              <a:ext cx="6713552" cy="865554"/>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0"/>
            <p:cNvSpPr/>
            <p:nvPr/>
          </p:nvSpPr>
          <p:spPr>
            <a:xfrm>
              <a:off x="261830" y="196457"/>
              <a:ext cx="476055" cy="476055"/>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10"/>
            <p:cNvSpPr/>
            <p:nvPr/>
          </p:nvSpPr>
          <p:spPr>
            <a:xfrm>
              <a:off x="999715" y="1707"/>
              <a:ext cx="5713836" cy="86555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10"/>
            <p:cNvSpPr txBox="1"/>
            <p:nvPr/>
          </p:nvSpPr>
          <p:spPr>
            <a:xfrm>
              <a:off x="999715" y="1707"/>
              <a:ext cx="5713836" cy="865554"/>
            </a:xfrm>
            <a:prstGeom prst="rect">
              <a:avLst/>
            </a:prstGeom>
            <a:noFill/>
            <a:ln>
              <a:noFill/>
            </a:ln>
          </p:spPr>
          <p:txBody>
            <a:bodyPr spcFirstLastPara="1" wrap="square" lIns="91600" tIns="91600" rIns="91600" bIns="916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Integrated Physical Science 1 </a:t>
              </a:r>
              <a:endParaRPr sz="1400" b="0" i="0" u="none" strike="noStrike" cap="none">
                <a:solidFill>
                  <a:srgbClr val="000000"/>
                </a:solidFill>
                <a:latin typeface="Arial"/>
                <a:ea typeface="Arial"/>
                <a:cs typeface="Arial"/>
                <a:sym typeface="Arial"/>
              </a:endParaRPr>
            </a:p>
          </p:txBody>
        </p:sp>
        <p:sp>
          <p:nvSpPr>
            <p:cNvPr id="160" name="Google Shape;160;p10"/>
            <p:cNvSpPr/>
            <p:nvPr/>
          </p:nvSpPr>
          <p:spPr>
            <a:xfrm>
              <a:off x="0" y="1083651"/>
              <a:ext cx="6713552" cy="865554"/>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10"/>
            <p:cNvSpPr/>
            <p:nvPr/>
          </p:nvSpPr>
          <p:spPr>
            <a:xfrm>
              <a:off x="261830" y="1278400"/>
              <a:ext cx="476055" cy="476055"/>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0"/>
            <p:cNvSpPr/>
            <p:nvPr/>
          </p:nvSpPr>
          <p:spPr>
            <a:xfrm>
              <a:off x="999715" y="1083651"/>
              <a:ext cx="5713836" cy="86555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0"/>
            <p:cNvSpPr txBox="1"/>
            <p:nvPr/>
          </p:nvSpPr>
          <p:spPr>
            <a:xfrm>
              <a:off x="999715" y="1083651"/>
              <a:ext cx="5713836" cy="865554"/>
            </a:xfrm>
            <a:prstGeom prst="rect">
              <a:avLst/>
            </a:prstGeom>
            <a:noFill/>
            <a:ln>
              <a:noFill/>
            </a:ln>
          </p:spPr>
          <p:txBody>
            <a:bodyPr spcFirstLastPara="1" wrap="square" lIns="91600" tIns="91600" rIns="91600" bIns="916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Biology </a:t>
              </a:r>
              <a:endParaRPr sz="1400" b="0" i="0" u="none" strike="noStrike" cap="none">
                <a:solidFill>
                  <a:srgbClr val="000000"/>
                </a:solidFill>
                <a:latin typeface="Arial"/>
                <a:ea typeface="Arial"/>
                <a:cs typeface="Arial"/>
                <a:sym typeface="Arial"/>
              </a:endParaRPr>
            </a:p>
          </p:txBody>
        </p:sp>
        <p:sp>
          <p:nvSpPr>
            <p:cNvPr id="164" name="Google Shape;164;p10"/>
            <p:cNvSpPr/>
            <p:nvPr/>
          </p:nvSpPr>
          <p:spPr>
            <a:xfrm>
              <a:off x="0" y="2165594"/>
              <a:ext cx="6713552" cy="865554"/>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0"/>
            <p:cNvSpPr/>
            <p:nvPr/>
          </p:nvSpPr>
          <p:spPr>
            <a:xfrm>
              <a:off x="261830" y="2360344"/>
              <a:ext cx="476055" cy="476055"/>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0"/>
            <p:cNvSpPr/>
            <p:nvPr/>
          </p:nvSpPr>
          <p:spPr>
            <a:xfrm>
              <a:off x="999715" y="2165594"/>
              <a:ext cx="5713836" cy="86555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0"/>
            <p:cNvSpPr txBox="1"/>
            <p:nvPr/>
          </p:nvSpPr>
          <p:spPr>
            <a:xfrm>
              <a:off x="999715" y="2165594"/>
              <a:ext cx="5713836" cy="865554"/>
            </a:xfrm>
            <a:prstGeom prst="rect">
              <a:avLst/>
            </a:prstGeom>
            <a:noFill/>
            <a:ln>
              <a:noFill/>
            </a:ln>
          </p:spPr>
          <p:txBody>
            <a:bodyPr spcFirstLastPara="1" wrap="square" lIns="91600" tIns="91600" rIns="91600" bIns="916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1" u="none" strike="noStrike" cap="none">
                  <a:solidFill>
                    <a:srgbClr val="000000"/>
                  </a:solidFill>
                  <a:latin typeface="Arial"/>
                  <a:ea typeface="Arial"/>
                  <a:cs typeface="Arial"/>
                  <a:sym typeface="Arial"/>
                </a:rPr>
                <a:t>Honors Biology</a:t>
              </a:r>
              <a:endParaRPr sz="2200" b="0" i="0" u="none" strike="noStrike" cap="none">
                <a:solidFill>
                  <a:srgbClr val="000000"/>
                </a:solidFill>
                <a:latin typeface="Arial"/>
                <a:ea typeface="Arial"/>
                <a:cs typeface="Arial"/>
                <a:sym typeface="Arial"/>
              </a:endParaRPr>
            </a:p>
          </p:txBody>
        </p:sp>
        <p:sp>
          <p:nvSpPr>
            <p:cNvPr id="168" name="Google Shape;168;p10"/>
            <p:cNvSpPr/>
            <p:nvPr/>
          </p:nvSpPr>
          <p:spPr>
            <a:xfrm>
              <a:off x="0" y="3247537"/>
              <a:ext cx="6713552" cy="865554"/>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0"/>
            <p:cNvSpPr/>
            <p:nvPr/>
          </p:nvSpPr>
          <p:spPr>
            <a:xfrm>
              <a:off x="261830" y="3442287"/>
              <a:ext cx="476055" cy="476055"/>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0"/>
            <p:cNvSpPr/>
            <p:nvPr/>
          </p:nvSpPr>
          <p:spPr>
            <a:xfrm>
              <a:off x="999715" y="3247537"/>
              <a:ext cx="5713836" cy="86555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0"/>
            <p:cNvSpPr txBox="1"/>
            <p:nvPr/>
          </p:nvSpPr>
          <p:spPr>
            <a:xfrm>
              <a:off x="999715" y="3247537"/>
              <a:ext cx="5713836" cy="865554"/>
            </a:xfrm>
            <a:prstGeom prst="rect">
              <a:avLst/>
            </a:prstGeom>
            <a:noFill/>
            <a:ln>
              <a:noFill/>
            </a:ln>
          </p:spPr>
          <p:txBody>
            <a:bodyPr spcFirstLastPara="1" wrap="square" lIns="91600" tIns="91600" rIns="91600" bIns="916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Chemistry</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cxnSp>
        <p:nvCxnSpPr>
          <p:cNvPr id="176" name="Google Shape;176;p9"/>
          <p:cNvCxnSpPr/>
          <p:nvPr/>
        </p:nvCxnSpPr>
        <p:spPr>
          <a:xfrm>
            <a:off x="0" y="272357"/>
            <a:ext cx="12188825" cy="0"/>
          </a:xfrm>
          <a:prstGeom prst="straightConnector1">
            <a:avLst/>
          </a:prstGeom>
          <a:noFill/>
          <a:ln w="50800" cap="flat" cmpd="sng">
            <a:solidFill>
              <a:srgbClr val="3F3F3F"/>
            </a:solidFill>
            <a:prstDash val="solid"/>
            <a:round/>
            <a:headEnd type="none" w="sm" len="sm"/>
            <a:tailEnd type="none" w="sm" len="sm"/>
          </a:ln>
        </p:spPr>
      </p:cxnSp>
      <p:sp>
        <p:nvSpPr>
          <p:cNvPr id="177" name="Google Shape;177;p9"/>
          <p:cNvSpPr/>
          <p:nvPr/>
        </p:nvSpPr>
        <p:spPr>
          <a:xfrm>
            <a:off x="0" y="368596"/>
            <a:ext cx="12192000" cy="1735555"/>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8" name="Google Shape;178;p9"/>
          <p:cNvSpPr txBox="1">
            <a:spLocks noGrp="1"/>
          </p:cNvSpPr>
          <p:nvPr>
            <p:ph type="title"/>
          </p:nvPr>
        </p:nvSpPr>
        <p:spPr>
          <a:xfrm>
            <a:off x="526073" y="489439"/>
            <a:ext cx="11139854" cy="93044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90533"/>
              <a:buNone/>
            </a:pPr>
            <a:r>
              <a:rPr lang="en-US" sz="5400">
                <a:solidFill>
                  <a:schemeClr val="lt1"/>
                </a:solidFill>
                <a:latin typeface="Arial"/>
                <a:ea typeface="Arial"/>
                <a:cs typeface="Arial"/>
                <a:sym typeface="Arial"/>
              </a:rPr>
              <a:t>Science Pathway</a:t>
            </a:r>
            <a:br>
              <a:rPr lang="en-US" sz="5400">
                <a:solidFill>
                  <a:schemeClr val="lt1"/>
                </a:solidFill>
                <a:latin typeface="Arial"/>
                <a:ea typeface="Arial"/>
                <a:cs typeface="Arial"/>
                <a:sym typeface="Arial"/>
              </a:rPr>
            </a:br>
            <a:r>
              <a:rPr lang="en-US" sz="1100" b="1">
                <a:solidFill>
                  <a:schemeClr val="lt1"/>
                </a:solidFill>
                <a:latin typeface="Arial"/>
                <a:ea typeface="Arial"/>
                <a:cs typeface="Arial"/>
                <a:sym typeface="Arial"/>
              </a:rPr>
              <a:t>Andrea Yang </a:t>
            </a:r>
            <a:endParaRPr/>
          </a:p>
        </p:txBody>
      </p:sp>
      <p:cxnSp>
        <p:nvCxnSpPr>
          <p:cNvPr id="179" name="Google Shape;179;p9"/>
          <p:cNvCxnSpPr/>
          <p:nvPr/>
        </p:nvCxnSpPr>
        <p:spPr>
          <a:xfrm>
            <a:off x="4724400" y="1479733"/>
            <a:ext cx="2743200" cy="0"/>
          </a:xfrm>
          <a:prstGeom prst="straightConnector1">
            <a:avLst/>
          </a:prstGeom>
          <a:noFill/>
          <a:ln w="19050" cap="flat" cmpd="sng">
            <a:solidFill>
              <a:schemeClr val="lt1">
                <a:alpha val="74509"/>
              </a:schemeClr>
            </a:solidFill>
            <a:prstDash val="solid"/>
            <a:round/>
            <a:headEnd type="none" w="sm" len="sm"/>
            <a:tailEnd type="none" w="sm" len="sm"/>
          </a:ln>
        </p:spPr>
      </p:cxnSp>
      <p:cxnSp>
        <p:nvCxnSpPr>
          <p:cNvPr id="180" name="Google Shape;180;p9"/>
          <p:cNvCxnSpPr/>
          <p:nvPr/>
        </p:nvCxnSpPr>
        <p:spPr>
          <a:xfrm>
            <a:off x="0" y="2201402"/>
            <a:ext cx="12188825" cy="0"/>
          </a:xfrm>
          <a:prstGeom prst="straightConnector1">
            <a:avLst/>
          </a:prstGeom>
          <a:noFill/>
          <a:ln w="50800" cap="flat" cmpd="sng">
            <a:solidFill>
              <a:srgbClr val="3F3F3F"/>
            </a:solidFill>
            <a:prstDash val="solid"/>
            <a:round/>
            <a:headEnd type="none" w="sm" len="sm"/>
            <a:tailEnd type="none" w="sm" len="sm"/>
          </a:ln>
        </p:spPr>
      </p:cxnSp>
      <p:graphicFrame>
        <p:nvGraphicFramePr>
          <p:cNvPr id="181" name="Google Shape;181;p9"/>
          <p:cNvGraphicFramePr/>
          <p:nvPr/>
        </p:nvGraphicFramePr>
        <p:xfrm>
          <a:off x="320040" y="2705982"/>
          <a:ext cx="3000000" cy="3000000"/>
        </p:xfrm>
        <a:graphic>
          <a:graphicData uri="http://schemas.openxmlformats.org/drawingml/2006/table">
            <a:tbl>
              <a:tblPr firstRow="1" bandRow="1">
                <a:solidFill>
                  <a:srgbClr val="F2F2F2">
                    <a:alpha val="44313"/>
                  </a:srgbClr>
                </a:solidFill>
                <a:tableStyleId>{6E52E254-54FF-400B-B9EE-AE116AE3B644}</a:tableStyleId>
              </a:tblPr>
              <a:tblGrid>
                <a:gridCol w="5106350">
                  <a:extLst>
                    <a:ext uri="{9D8B030D-6E8A-4147-A177-3AD203B41FA5}">
                      <a16:colId xmlns:a16="http://schemas.microsoft.com/office/drawing/2014/main" val="20000"/>
                    </a:ext>
                  </a:extLst>
                </a:gridCol>
                <a:gridCol w="6390475">
                  <a:extLst>
                    <a:ext uri="{9D8B030D-6E8A-4147-A177-3AD203B41FA5}">
                      <a16:colId xmlns:a16="http://schemas.microsoft.com/office/drawing/2014/main" val="20001"/>
                    </a:ext>
                  </a:extLst>
                </a:gridCol>
              </a:tblGrid>
              <a:tr h="515300">
                <a:tc>
                  <a:txBody>
                    <a:bodyPr/>
                    <a:lstStyle/>
                    <a:p>
                      <a:pPr marL="0" marR="0" lvl="0" indent="0" algn="l" rtl="0">
                        <a:lnSpc>
                          <a:spcPct val="100000"/>
                        </a:lnSpc>
                        <a:spcBef>
                          <a:spcPts val="0"/>
                        </a:spcBef>
                        <a:spcAft>
                          <a:spcPts val="0"/>
                        </a:spcAft>
                        <a:buClr>
                          <a:srgbClr val="000000"/>
                        </a:buClr>
                        <a:buSzPts val="1900"/>
                        <a:buFont typeface="Arial"/>
                        <a:buNone/>
                      </a:pPr>
                      <a:r>
                        <a:rPr lang="en-US" sz="1900" b="0" u="none" strike="noStrike" cap="none">
                          <a:solidFill>
                            <a:schemeClr val="lt1"/>
                          </a:solidFill>
                        </a:rPr>
                        <a:t>9</a:t>
                      </a:r>
                      <a:r>
                        <a:rPr lang="en-US" sz="1900" b="0" u="none" strike="noStrike" cap="none" baseline="30000">
                          <a:solidFill>
                            <a:schemeClr val="lt1"/>
                          </a:solidFill>
                        </a:rPr>
                        <a:t>th</a:t>
                      </a:r>
                      <a:r>
                        <a:rPr lang="en-US" sz="1900" b="0" u="none" strike="noStrike" cap="none">
                          <a:solidFill>
                            <a:schemeClr val="lt1"/>
                          </a:solidFill>
                        </a:rPr>
                        <a:t> Grade Math Placement</a:t>
                      </a:r>
                      <a:endParaRPr sz="1900" b="0" u="none" strike="noStrike" cap="none">
                        <a:solidFill>
                          <a:schemeClr val="lt1"/>
                        </a:solidFill>
                      </a:endParaRPr>
                    </a:p>
                  </a:txBody>
                  <a:tcPr marL="121725" marR="121725" marT="121725" marB="60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F5496"/>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0" u="none" strike="noStrike" cap="none">
                          <a:solidFill>
                            <a:schemeClr val="lt1"/>
                          </a:solidFill>
                        </a:rPr>
                        <a:t>9</a:t>
                      </a:r>
                      <a:r>
                        <a:rPr lang="en-US" sz="1900" b="0" u="none" strike="noStrike" cap="none" baseline="30000">
                          <a:solidFill>
                            <a:schemeClr val="lt1"/>
                          </a:solidFill>
                        </a:rPr>
                        <a:t>th</a:t>
                      </a:r>
                      <a:r>
                        <a:rPr lang="en-US" sz="1900" b="0" u="none" strike="noStrike" cap="none">
                          <a:solidFill>
                            <a:schemeClr val="lt1"/>
                          </a:solidFill>
                        </a:rPr>
                        <a:t> Grade Science Course</a:t>
                      </a:r>
                      <a:endParaRPr sz="1900" b="0" u="none" strike="noStrike" cap="none">
                        <a:solidFill>
                          <a:schemeClr val="lt1"/>
                        </a:solidFill>
                      </a:endParaRPr>
                    </a:p>
                  </a:txBody>
                  <a:tcPr marL="121725" marR="121725" marT="121725" marB="60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F5496"/>
                    </a:solidFill>
                  </a:tcPr>
                </a:tc>
                <a:extLst>
                  <a:ext uri="{0D108BD9-81ED-4DB2-BD59-A6C34878D82A}">
                    <a16:rowId xmlns:a16="http://schemas.microsoft.com/office/drawing/2014/main" val="10000"/>
                  </a:ext>
                </a:extLst>
              </a:tr>
              <a:tr h="7181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Math 1 </a:t>
                      </a: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alpha val="4431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Integrated Physical Science (or)</a:t>
                      </a:r>
                      <a:endParaRPr sz="1600" u="none" strike="noStrike" cap="none">
                        <a:solidFill>
                          <a:schemeClr val="dk1"/>
                        </a:solidFill>
                      </a:endParaRPr>
                    </a:p>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Biology if student has earned “C”s both semesters of Science 8.</a:t>
                      </a: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alpha val="44313"/>
                      </a:srgbClr>
                    </a:solidFill>
                  </a:tcPr>
                </a:tc>
                <a:extLst>
                  <a:ext uri="{0D108BD9-81ED-4DB2-BD59-A6C34878D82A}">
                    <a16:rowId xmlns:a16="http://schemas.microsoft.com/office/drawing/2014/main" val="10001"/>
                  </a:ext>
                </a:extLst>
              </a:tr>
              <a:tr h="7181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Math 2 and/or</a:t>
                      </a:r>
                      <a:endParaRPr sz="1600" u="none" strike="noStrike" cap="none">
                        <a:solidFill>
                          <a:schemeClr val="dk1"/>
                        </a:solidFill>
                      </a:endParaRPr>
                    </a:p>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English 9 Honors</a:t>
                      </a: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alpha val="34509"/>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Honors Biology</a:t>
                      </a: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alpha val="34509"/>
                      </a:srgbClr>
                    </a:solidFill>
                  </a:tcPr>
                </a:tc>
                <a:extLst>
                  <a:ext uri="{0D108BD9-81ED-4DB2-BD59-A6C34878D82A}">
                    <a16:rowId xmlns:a16="http://schemas.microsoft.com/office/drawing/2014/main" val="10002"/>
                  </a:ext>
                </a:extLst>
              </a:tr>
              <a:tr h="4747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Math 2 Honors</a:t>
                      </a: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alpha val="4431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Chemistry </a:t>
                      </a: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2F2F2">
                        <a:alpha val="44313"/>
                      </a:srgbClr>
                    </a:solidFill>
                  </a:tcPr>
                </a:tc>
                <a:extLst>
                  <a:ext uri="{0D108BD9-81ED-4DB2-BD59-A6C34878D82A}">
                    <a16:rowId xmlns:a16="http://schemas.microsoft.com/office/drawing/2014/main" val="10003"/>
                  </a:ext>
                </a:extLst>
              </a:tr>
              <a:tr h="507200">
                <a:tc>
                  <a:txBody>
                    <a:bodyPr/>
                    <a:lstStyle/>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alpha val="34509"/>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alpha val="34509"/>
                      </a:srgbClr>
                    </a:solidFill>
                  </a:tcPr>
                </a:tc>
                <a:extLst>
                  <a:ext uri="{0D108BD9-81ED-4DB2-BD59-A6C34878D82A}">
                    <a16:rowId xmlns:a16="http://schemas.microsoft.com/office/drawing/2014/main" val="10004"/>
                  </a:ext>
                </a:extLst>
              </a:tr>
              <a:tr h="507200">
                <a:tc>
                  <a:txBody>
                    <a:bodyPr/>
                    <a:lstStyle/>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alpha val="4431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dk1"/>
                        </a:solidFill>
                      </a:endParaRPr>
                    </a:p>
                  </a:txBody>
                  <a:tcPr marL="121725" marR="121725" marT="121725" marB="60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alpha val="44313"/>
                      </a:srgbClr>
                    </a:solidFill>
                  </a:tcPr>
                </a:tc>
                <a:extLst>
                  <a:ext uri="{0D108BD9-81ED-4DB2-BD59-A6C34878D82A}">
                    <a16:rowId xmlns:a16="http://schemas.microsoft.com/office/drawing/2014/main" val="10005"/>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9EEA77B1060946B01FD714B2807B01" ma:contentTypeVersion="13" ma:contentTypeDescription="Create a new document." ma:contentTypeScope="" ma:versionID="e75a80338dca895ff5e7f9ccc4e8d51b">
  <xsd:schema xmlns:xsd="http://www.w3.org/2001/XMLSchema" xmlns:xs="http://www.w3.org/2001/XMLSchema" xmlns:p="http://schemas.microsoft.com/office/2006/metadata/properties" xmlns:ns3="d3ac8209-9560-4ca2-90a9-0c6c02ede43d" xmlns:ns4="3fe82f14-ab90-47ca-a3d2-203de2c04d3c" targetNamespace="http://schemas.microsoft.com/office/2006/metadata/properties" ma:root="true" ma:fieldsID="da7a740814ca2c07525e3380d7bca00e" ns3:_="" ns4:_="">
    <xsd:import namespace="d3ac8209-9560-4ca2-90a9-0c6c02ede43d"/>
    <xsd:import namespace="3fe82f14-ab90-47ca-a3d2-203de2c04d3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ac8209-9560-4ca2-90a9-0c6c02ede4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e82f14-ab90-47ca-a3d2-203de2c04d3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7060CF-ADE3-4362-8DFB-3332893FE2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ac8209-9560-4ca2-90a9-0c6c02ede43d"/>
    <ds:schemaRef ds:uri="3fe82f14-ab90-47ca-a3d2-203de2c04d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92F296-2D16-4E54-ABF5-3F23FC9CED0E}">
  <ds:schemaRefs>
    <ds:schemaRef ds:uri="http://schemas.microsoft.com/sharepoint/v3/contenttype/forms"/>
  </ds:schemaRefs>
</ds:datastoreItem>
</file>

<file path=customXml/itemProps3.xml><?xml version="1.0" encoding="utf-8"?>
<ds:datastoreItem xmlns:ds="http://schemas.openxmlformats.org/officeDocument/2006/customXml" ds:itemID="{5BB38FE5-23E9-493D-854A-F047CB7F91D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930</Words>
  <Application>Microsoft Office PowerPoint</Application>
  <PresentationFormat>Widescreen</PresentationFormat>
  <Paragraphs>154</Paragraphs>
  <Slides>19</Slides>
  <Notes>19</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19</vt:i4>
      </vt:variant>
    </vt:vector>
  </HeadingPairs>
  <TitlesOfParts>
    <vt:vector size="23" baseType="lpstr">
      <vt:lpstr>Arial</vt:lpstr>
      <vt:lpstr>Calibri</vt:lpstr>
      <vt:lpstr>Office Theme</vt:lpstr>
      <vt:lpstr>Office Theme</vt:lpstr>
      <vt:lpstr>CLASS OF 2025 Registration</vt:lpstr>
      <vt:lpstr>Registration Dates Tammy Brisky</vt:lpstr>
      <vt:lpstr>Required 9th Grade Classes Tammy Brisky</vt:lpstr>
      <vt:lpstr>Clovis West Graduation Requirements  Josie Vargas</vt:lpstr>
      <vt:lpstr>English Josie Vargas</vt:lpstr>
      <vt:lpstr>Math Anthony Bringetto</vt:lpstr>
      <vt:lpstr>Math Placement Guidelines Anthony Bringetto</vt:lpstr>
      <vt:lpstr>       Science Andrea Yang  </vt:lpstr>
      <vt:lpstr>Science Pathway Andrea Yang </vt:lpstr>
      <vt:lpstr>World Language Andrea Yang</vt:lpstr>
      <vt:lpstr>Tips for Electives Tracey Fowlkes</vt:lpstr>
      <vt:lpstr>Graduation Recognitions </vt:lpstr>
      <vt:lpstr>Advancement via Individual Determination (AVID) Tracey Fowlkes</vt:lpstr>
      <vt:lpstr>School Involvement Ethan Moreno</vt:lpstr>
      <vt:lpstr>Careers Ethan Moreno</vt:lpstr>
      <vt:lpstr>Advanced Placement (AP) Tracey Fowlkes</vt:lpstr>
      <vt:lpstr>Summer School Ethan Moreno</vt:lpstr>
      <vt:lpstr>Additional Support Tammy Brisky</vt:lpstr>
      <vt:lpstr>Additional Information Tammy Brisky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OF 2025 Registration</dc:title>
  <dc:creator>Ethan Moreno</dc:creator>
  <cp:lastModifiedBy>Josie Vargas</cp:lastModifiedBy>
  <cp:revision>1</cp:revision>
  <dcterms:created xsi:type="dcterms:W3CDTF">2021-02-23T18:11:03Z</dcterms:created>
  <dcterms:modified xsi:type="dcterms:W3CDTF">2021-02-23T19:16:33Z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0x0101002A9EEA77B1060946B01FD714B2807B01</vt:lpwstr>
  </property>
</Properties>
</file>