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Nuni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Nunito-bold.fntdata"/><Relationship Id="rId16" Type="http://schemas.openxmlformats.org/officeDocument/2006/relationships/font" Target="fonts/Nunito-regular.fntdata"/><Relationship Id="rId5" Type="http://schemas.openxmlformats.org/officeDocument/2006/relationships/notesMaster" Target="notesMasters/notesMaster1.xml"/><Relationship Id="rId19" Type="http://schemas.openxmlformats.org/officeDocument/2006/relationships/font" Target="fonts/Nunito-boldItalic.fntdata"/><Relationship Id="rId6" Type="http://schemas.openxmlformats.org/officeDocument/2006/relationships/slide" Target="slides/slide1.xml"/><Relationship Id="rId18" Type="http://schemas.openxmlformats.org/officeDocument/2006/relationships/font" Target="fonts/Nuni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caf8fab089_1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caf8fab089_1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caf8fab08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caf8fab08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caf8fab089_1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caf8fab089_1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caf8fab089_1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caf8fab089_1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caf8fab089_1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caf8fab089_1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caf8fab089_1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caf8fab089_1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caf8fab089_1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caf8fab089_1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caf8fab089_1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caf8fab089_1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caf8fab089_1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caf8fab089_1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Expanded Learning Program</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Sierra Vista Elementary 2024-2025</a:t>
            </a:r>
            <a:endParaRPr/>
          </a:p>
        </p:txBody>
      </p:sp>
      <p:pic>
        <p:nvPicPr>
          <p:cNvPr id="56" name="Google Shape;56;p13"/>
          <p:cNvPicPr preferRelativeResize="0"/>
          <p:nvPr/>
        </p:nvPicPr>
        <p:blipFill>
          <a:blip r:embed="rId3">
            <a:alphaModFix amt="10000"/>
          </a:blip>
          <a:stretch>
            <a:fillRect/>
          </a:stretch>
        </p:blipFill>
        <p:spPr>
          <a:xfrm>
            <a:off x="1240718" y="0"/>
            <a:ext cx="6662565" cy="514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Program Contact</a:t>
            </a:r>
            <a:endParaRPr/>
          </a:p>
        </p:txBody>
      </p:sp>
      <p:sp>
        <p:nvSpPr>
          <p:cNvPr id="117" name="Google Shape;117;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1200"/>
              </a:spcBef>
              <a:spcAft>
                <a:spcPts val="0"/>
              </a:spcAft>
              <a:buClr>
                <a:schemeClr val="dk1"/>
              </a:buClr>
              <a:buSzPts val="3200"/>
              <a:buFont typeface="Arial"/>
              <a:buNone/>
            </a:pPr>
            <a:r>
              <a:rPr lang="en" sz="1900">
                <a:solidFill>
                  <a:schemeClr val="dk1"/>
                </a:solidFill>
              </a:rPr>
              <a:t>Sandy Xiong, ELP Site Lead</a:t>
            </a:r>
            <a:endParaRPr sz="1900">
              <a:solidFill>
                <a:schemeClr val="dk1"/>
              </a:solidFill>
            </a:endParaRPr>
          </a:p>
          <a:p>
            <a:pPr indent="0" lvl="0" marL="0" rtl="0" algn="ctr">
              <a:spcBef>
                <a:spcPts val="1200"/>
              </a:spcBef>
              <a:spcAft>
                <a:spcPts val="0"/>
              </a:spcAft>
              <a:buClr>
                <a:schemeClr val="dk1"/>
              </a:buClr>
              <a:buSzPts val="3200"/>
              <a:buFont typeface="Arial"/>
              <a:buNone/>
            </a:pPr>
            <a:r>
              <a:rPr lang="en" sz="1900">
                <a:solidFill>
                  <a:schemeClr val="dk1"/>
                </a:solidFill>
              </a:rPr>
              <a:t>Email: sandyxiong@clovisusd.k12.ca.us</a:t>
            </a:r>
            <a:endParaRPr sz="1900">
              <a:solidFill>
                <a:schemeClr val="dk1"/>
              </a:solidFill>
            </a:endParaRPr>
          </a:p>
          <a:p>
            <a:pPr indent="0" lvl="0" marL="0" rtl="0" algn="ctr">
              <a:spcBef>
                <a:spcPts val="1200"/>
              </a:spcBef>
              <a:spcAft>
                <a:spcPts val="0"/>
              </a:spcAft>
              <a:buClr>
                <a:schemeClr val="dk1"/>
              </a:buClr>
              <a:buSzPts val="3200"/>
              <a:buFont typeface="Arial"/>
              <a:buNone/>
            </a:pPr>
            <a:r>
              <a:rPr lang="en" sz="1900">
                <a:solidFill>
                  <a:schemeClr val="dk1"/>
                </a:solidFill>
              </a:rPr>
              <a:t>Phone:(559) 327-7927</a:t>
            </a:r>
            <a:endParaRPr/>
          </a:p>
        </p:txBody>
      </p:sp>
      <p:pic>
        <p:nvPicPr>
          <p:cNvPr id="118" name="Google Shape;118;p22"/>
          <p:cNvPicPr preferRelativeResize="0"/>
          <p:nvPr/>
        </p:nvPicPr>
        <p:blipFill>
          <a:blip r:embed="rId3">
            <a:alphaModFix amt="10000"/>
          </a:blip>
          <a:stretch>
            <a:fillRect/>
          </a:stretch>
        </p:blipFill>
        <p:spPr>
          <a:xfrm>
            <a:off x="1240718" y="0"/>
            <a:ext cx="6662565"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460950" y="528450"/>
            <a:ext cx="8222100" cy="3826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Purpose and Objective</a:t>
            </a:r>
            <a:endParaRPr/>
          </a:p>
          <a:p>
            <a:pPr indent="0" lvl="0" marL="0" rtl="0" algn="ctr">
              <a:spcBef>
                <a:spcPts val="0"/>
              </a:spcBef>
              <a:spcAft>
                <a:spcPts val="0"/>
              </a:spcAft>
              <a:buNone/>
            </a:pPr>
            <a:r>
              <a:t/>
            </a:r>
            <a:endParaRPr/>
          </a:p>
          <a:p>
            <a:pPr indent="0" lvl="0" marL="0" rtl="0" algn="l">
              <a:lnSpc>
                <a:spcPct val="115000"/>
              </a:lnSpc>
              <a:spcBef>
                <a:spcPts val="0"/>
              </a:spcBef>
              <a:spcAft>
                <a:spcPts val="0"/>
              </a:spcAft>
              <a:buClr>
                <a:srgbClr val="000000"/>
              </a:buClr>
              <a:buSzPts val="3556"/>
              <a:buFont typeface="Arial"/>
              <a:buNone/>
            </a:pPr>
            <a:r>
              <a:rPr lang="en" sz="1900">
                <a:solidFill>
                  <a:srgbClr val="000000"/>
                </a:solidFill>
                <a:latin typeface="Arial"/>
                <a:ea typeface="Arial"/>
                <a:cs typeface="Arial"/>
                <a:sym typeface="Arial"/>
              </a:rPr>
              <a:t>The Expanded Learning Program is created through partnerships between schools and local community resources to provide literacy, academic enrichment, and safe, constructive alternatives for students in grades Trans-Kinder through Sixth. Students will receive homework assistance, enrichment activities, physical activities, and daily snacks to enhance their growth in learning.</a:t>
            </a:r>
            <a:endParaRPr/>
          </a:p>
        </p:txBody>
      </p:sp>
      <p:pic>
        <p:nvPicPr>
          <p:cNvPr id="62" name="Google Shape;62;p14"/>
          <p:cNvPicPr preferRelativeResize="0"/>
          <p:nvPr/>
        </p:nvPicPr>
        <p:blipFill>
          <a:blip r:embed="rId3">
            <a:alphaModFix amt="10000"/>
          </a:blip>
          <a:stretch>
            <a:fillRect/>
          </a:stretch>
        </p:blipFill>
        <p:spPr>
          <a:xfrm>
            <a:off x="1240718" y="0"/>
            <a:ext cx="6662565"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Enrollment</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3200"/>
              <a:buFont typeface="Arial"/>
              <a:buNone/>
            </a:pPr>
            <a:r>
              <a:rPr lang="en" sz="1900">
                <a:solidFill>
                  <a:schemeClr val="dk1"/>
                </a:solidFill>
              </a:rPr>
              <a:t>Seats are limited to 20 students for grade 1st-6th. Student attendance and behavior may impact their enrollment. All applications will be reviewed and families will be notified about students’ placement be mid June. Please </a:t>
            </a:r>
            <a:r>
              <a:rPr lang="en" sz="1900">
                <a:solidFill>
                  <a:schemeClr val="dk1"/>
                </a:solidFill>
              </a:rPr>
              <a:t>understand</a:t>
            </a:r>
            <a:r>
              <a:rPr lang="en" sz="1900">
                <a:solidFill>
                  <a:schemeClr val="dk1"/>
                </a:solidFill>
              </a:rPr>
              <a:t> that there is a cap for each grade level in which will result in a waiting list.</a:t>
            </a:r>
            <a:endParaRPr/>
          </a:p>
        </p:txBody>
      </p:sp>
      <p:pic>
        <p:nvPicPr>
          <p:cNvPr id="69" name="Google Shape;69;p15"/>
          <p:cNvPicPr preferRelativeResize="0"/>
          <p:nvPr/>
        </p:nvPicPr>
        <p:blipFill>
          <a:blip r:embed="rId3">
            <a:alphaModFix amt="10000"/>
          </a:blip>
          <a:stretch>
            <a:fillRect/>
          </a:stretch>
        </p:blipFill>
        <p:spPr>
          <a:xfrm>
            <a:off x="1240718" y="0"/>
            <a:ext cx="6662565" cy="5143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Attendance</a:t>
            </a:r>
            <a:endParaRPr/>
          </a:p>
        </p:txBody>
      </p:sp>
      <p:sp>
        <p:nvSpPr>
          <p:cNvPr id="75" name="Google Shape;75;p16"/>
          <p:cNvSpPr txBox="1"/>
          <p:nvPr>
            <p:ph idx="1" type="body"/>
          </p:nvPr>
        </p:nvSpPr>
        <p:spPr>
          <a:xfrm>
            <a:off x="311700" y="1017725"/>
            <a:ext cx="8520600" cy="3969300"/>
          </a:xfrm>
          <a:prstGeom prst="rect">
            <a:avLst/>
          </a:prstGeom>
        </p:spPr>
        <p:txBody>
          <a:bodyPr anchorCtr="0" anchor="t" bIns="91425" lIns="91425" spcFirstLastPara="1" rIns="91425" wrap="square" tIns="91425">
            <a:normAutofit fontScale="77500" lnSpcReduction="20000"/>
          </a:bodyPr>
          <a:lstStyle/>
          <a:p>
            <a:pPr indent="0" lvl="0" marL="0" rtl="0" algn="just">
              <a:spcBef>
                <a:spcPts val="1200"/>
              </a:spcBef>
              <a:spcAft>
                <a:spcPts val="0"/>
              </a:spcAft>
              <a:buNone/>
            </a:pPr>
            <a:r>
              <a:rPr lang="en" sz="2100">
                <a:solidFill>
                  <a:schemeClr val="dk1"/>
                </a:solidFill>
              </a:rPr>
              <a:t>Daily attendance is required for participating students. The program is funded based on students' attendance. </a:t>
            </a:r>
            <a:r>
              <a:rPr b="1" lang="en" sz="2100" u="sng">
                <a:solidFill>
                  <a:schemeClr val="dk1"/>
                </a:solidFill>
              </a:rPr>
              <a:t>Students who have EXCESSIVE unexcused absences will be dropped</a:t>
            </a:r>
            <a:r>
              <a:rPr lang="en" sz="2100">
                <a:solidFill>
                  <a:schemeClr val="dk1"/>
                </a:solidFill>
              </a:rPr>
              <a:t>. Enrolled students must attend the program on days they attend school.  If a student is absent from school, they may not attend ELP that day.  Students may participate in co-curricular activities then report to ELP.</a:t>
            </a:r>
            <a:endParaRPr sz="2100">
              <a:solidFill>
                <a:schemeClr val="dk1"/>
              </a:solidFill>
            </a:endParaRPr>
          </a:p>
          <a:p>
            <a:pPr indent="0" lvl="0" marL="228600" rtl="0" algn="just">
              <a:spcBef>
                <a:spcPts val="1200"/>
              </a:spcBef>
              <a:spcAft>
                <a:spcPts val="0"/>
              </a:spcAft>
              <a:buClr>
                <a:schemeClr val="dk1"/>
              </a:buClr>
              <a:buSzPct val="169312"/>
              <a:buFont typeface="Arial"/>
              <a:buNone/>
            </a:pPr>
            <a:r>
              <a:rPr b="1" i="1" lang="en" sz="2100" u="sng">
                <a:solidFill>
                  <a:schemeClr val="dk1"/>
                </a:solidFill>
              </a:rPr>
              <a:t>Excused absences are listed below, but are not limited to:</a:t>
            </a:r>
            <a:endParaRPr b="1" i="1" sz="2100" u="sng">
              <a:solidFill>
                <a:schemeClr val="dk1"/>
              </a:solidFill>
            </a:endParaRPr>
          </a:p>
          <a:p>
            <a:pPr indent="0" lvl="0" marL="685800" rtl="0" algn="l">
              <a:spcBef>
                <a:spcPts val="1200"/>
              </a:spcBef>
              <a:spcAft>
                <a:spcPts val="0"/>
              </a:spcAft>
              <a:buNone/>
            </a:pPr>
            <a:r>
              <a:rPr lang="en" sz="2100">
                <a:solidFill>
                  <a:schemeClr val="dk1"/>
                </a:solidFill>
              </a:rPr>
              <a:t>v  Family emergency</a:t>
            </a:r>
            <a:endParaRPr sz="2100">
              <a:solidFill>
                <a:schemeClr val="dk1"/>
              </a:solidFill>
            </a:endParaRPr>
          </a:p>
          <a:p>
            <a:pPr indent="0" lvl="0" marL="685800" rtl="0" algn="l">
              <a:spcBef>
                <a:spcPts val="1200"/>
              </a:spcBef>
              <a:spcAft>
                <a:spcPts val="0"/>
              </a:spcAft>
              <a:buNone/>
            </a:pPr>
            <a:r>
              <a:rPr lang="en" sz="2100">
                <a:solidFill>
                  <a:schemeClr val="dk1"/>
                </a:solidFill>
              </a:rPr>
              <a:t>v  Attending a parallel program (programs in the school or community – Example - clubs, off-site sports, religious training, etc.)</a:t>
            </a:r>
            <a:endParaRPr sz="2100">
              <a:solidFill>
                <a:schemeClr val="dk1"/>
              </a:solidFill>
            </a:endParaRPr>
          </a:p>
          <a:p>
            <a:pPr indent="0" lvl="0" marL="685800" rtl="0" algn="l">
              <a:spcBef>
                <a:spcPts val="1200"/>
              </a:spcBef>
              <a:spcAft>
                <a:spcPts val="0"/>
              </a:spcAft>
              <a:buNone/>
            </a:pPr>
            <a:r>
              <a:rPr lang="en" sz="2100">
                <a:solidFill>
                  <a:schemeClr val="dk1"/>
                </a:solidFill>
              </a:rPr>
              <a:t>v  Medical appointments</a:t>
            </a:r>
            <a:endParaRPr sz="2100">
              <a:solidFill>
                <a:schemeClr val="dk1"/>
              </a:solidFill>
            </a:endParaRPr>
          </a:p>
          <a:p>
            <a:pPr indent="0" lvl="0" marL="685800" rtl="0" algn="l">
              <a:spcBef>
                <a:spcPts val="1200"/>
              </a:spcBef>
              <a:spcAft>
                <a:spcPts val="0"/>
              </a:spcAft>
              <a:buNone/>
            </a:pPr>
            <a:r>
              <a:rPr lang="en" sz="2100">
                <a:solidFill>
                  <a:schemeClr val="dk1"/>
                </a:solidFill>
              </a:rPr>
              <a:t>v  Safety concerns at dusk (Day Light Savings Time Change)</a:t>
            </a:r>
            <a:endParaRPr sz="2100">
              <a:solidFill>
                <a:schemeClr val="dk1"/>
              </a:solidFill>
            </a:endParaRPr>
          </a:p>
          <a:p>
            <a:pPr indent="0" lvl="0" marL="0" rtl="0" algn="just">
              <a:spcBef>
                <a:spcPts val="1200"/>
              </a:spcBef>
              <a:spcAft>
                <a:spcPts val="0"/>
              </a:spcAft>
              <a:buClr>
                <a:schemeClr val="dk1"/>
              </a:buClr>
              <a:buSzPct val="169312"/>
              <a:buFont typeface="Arial"/>
              <a:buNone/>
            </a:pPr>
            <a:r>
              <a:rPr lang="en" sz="2100">
                <a:solidFill>
                  <a:schemeClr val="dk1"/>
                </a:solidFill>
              </a:rPr>
              <a:t>v  Transportation considerations </a:t>
            </a:r>
            <a:endParaRPr/>
          </a:p>
        </p:txBody>
      </p:sp>
      <p:pic>
        <p:nvPicPr>
          <p:cNvPr id="76" name="Google Shape;76;p16"/>
          <p:cNvPicPr preferRelativeResize="0"/>
          <p:nvPr/>
        </p:nvPicPr>
        <p:blipFill>
          <a:blip r:embed="rId3">
            <a:alphaModFix amt="10000"/>
          </a:blip>
          <a:stretch>
            <a:fillRect/>
          </a:stretch>
        </p:blipFill>
        <p:spPr>
          <a:xfrm>
            <a:off x="1240718" y="0"/>
            <a:ext cx="6662565" cy="51435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Early Release Policy</a:t>
            </a:r>
            <a:endParaRPr/>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3556"/>
              <a:buFont typeface="Arial"/>
              <a:buNone/>
            </a:pPr>
            <a:r>
              <a:rPr lang="en" sz="2100">
                <a:solidFill>
                  <a:schemeClr val="dk1"/>
                </a:solidFill>
              </a:rPr>
              <a:t>To comply with State ASES grant requirements, the program will open immediately after school every day and </a:t>
            </a:r>
            <a:r>
              <a:rPr b="1" lang="en" sz="2100">
                <a:solidFill>
                  <a:schemeClr val="dk1"/>
                </a:solidFill>
              </a:rPr>
              <a:t>close at 6:00 pm</a:t>
            </a:r>
            <a:r>
              <a:rPr lang="en" sz="2100">
                <a:solidFill>
                  <a:schemeClr val="dk1"/>
                </a:solidFill>
              </a:rPr>
              <a:t>.  </a:t>
            </a:r>
            <a:r>
              <a:rPr b="1" lang="en" sz="2100" u="sng">
                <a:solidFill>
                  <a:schemeClr val="dk1"/>
                </a:solidFill>
              </a:rPr>
              <a:t>Late pick-up will impact your student’s enrollment in the Expanded Learning Program</a:t>
            </a:r>
            <a:r>
              <a:rPr lang="en" sz="2100">
                <a:solidFill>
                  <a:schemeClr val="dk1"/>
                </a:solidFill>
              </a:rPr>
              <a:t>.  In order for students to receive the full benefits of this program consistent attendance is necessary. Students who are frequently absent and/or often picked up by parents early may be dropped from the program</a:t>
            </a:r>
            <a:r>
              <a:rPr b="1" lang="en" sz="2100">
                <a:solidFill>
                  <a:schemeClr val="dk1"/>
                </a:solidFill>
              </a:rPr>
              <a:t>. </a:t>
            </a:r>
            <a:r>
              <a:rPr lang="en" sz="2100">
                <a:solidFill>
                  <a:schemeClr val="dk1"/>
                </a:solidFill>
              </a:rPr>
              <a:t>Students may be picked up at or after 5:30 pm every day</a:t>
            </a:r>
            <a:r>
              <a:rPr b="1" lang="en" sz="2100">
                <a:solidFill>
                  <a:schemeClr val="dk1"/>
                </a:solidFill>
              </a:rPr>
              <a:t>. IF YOUR CHILD MUST BE PICKED UP BEFORE 5:30 P.M., COMPLETE THE FRESH ASP EARLY RELEASE FORM AND RETURN WITH THE REGISTRATION PACKET.</a:t>
            </a:r>
            <a:endParaRPr/>
          </a:p>
        </p:txBody>
      </p:sp>
      <p:pic>
        <p:nvPicPr>
          <p:cNvPr id="83" name="Google Shape;83;p17"/>
          <p:cNvPicPr preferRelativeResize="0"/>
          <p:nvPr/>
        </p:nvPicPr>
        <p:blipFill>
          <a:blip r:embed="rId3">
            <a:alphaModFix amt="10000"/>
          </a:blip>
          <a:stretch>
            <a:fillRect/>
          </a:stretch>
        </p:blipFill>
        <p:spPr>
          <a:xfrm>
            <a:off x="1240718" y="0"/>
            <a:ext cx="6662565" cy="5143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Clr>
                <a:schemeClr val="dk1"/>
              </a:buClr>
              <a:buSzPct val="39285"/>
              <a:buFont typeface="Arial"/>
              <a:buNone/>
            </a:pPr>
            <a:r>
              <a:rPr lang="en"/>
              <a:t>FRESH ASP EARLY RELEASE FORM</a:t>
            </a:r>
            <a:endParaRPr/>
          </a:p>
          <a:p>
            <a:pPr indent="0" lvl="0" marL="0" rtl="0" algn="l">
              <a:spcBef>
                <a:spcPts val="0"/>
              </a:spcBef>
              <a:spcAft>
                <a:spcPts val="0"/>
              </a:spcAft>
              <a:buNone/>
            </a:pPr>
            <a:r>
              <a:t/>
            </a:r>
            <a:endParaRPr/>
          </a:p>
        </p:txBody>
      </p:sp>
      <p:pic>
        <p:nvPicPr>
          <p:cNvPr id="89" name="Google Shape;89;p18"/>
          <p:cNvPicPr preferRelativeResize="0"/>
          <p:nvPr/>
        </p:nvPicPr>
        <p:blipFill rotWithShape="1">
          <a:blip r:embed="rId3">
            <a:alphaModFix/>
          </a:blip>
          <a:srcRect b="0" l="0" r="0" t="0"/>
          <a:stretch/>
        </p:blipFill>
        <p:spPr>
          <a:xfrm>
            <a:off x="1059846" y="1017725"/>
            <a:ext cx="2942653" cy="3938924"/>
          </a:xfrm>
          <a:prstGeom prst="rect">
            <a:avLst/>
          </a:prstGeom>
          <a:noFill/>
          <a:ln>
            <a:noFill/>
          </a:ln>
        </p:spPr>
      </p:pic>
      <p:pic>
        <p:nvPicPr>
          <p:cNvPr id="90" name="Google Shape;90;p18"/>
          <p:cNvPicPr preferRelativeResize="0"/>
          <p:nvPr/>
        </p:nvPicPr>
        <p:blipFill rotWithShape="1">
          <a:blip r:embed="rId4">
            <a:alphaModFix/>
          </a:blip>
          <a:srcRect b="0" l="0" r="0" t="0"/>
          <a:stretch/>
        </p:blipFill>
        <p:spPr>
          <a:xfrm>
            <a:off x="4228325" y="1017725"/>
            <a:ext cx="3467124" cy="39389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California Education Code</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1200"/>
              </a:spcBef>
              <a:spcAft>
                <a:spcPts val="0"/>
              </a:spcAft>
              <a:buClr>
                <a:schemeClr val="dk1"/>
              </a:buClr>
              <a:buSzPct val="222222"/>
              <a:buFont typeface="Arial"/>
              <a:buNone/>
            </a:pPr>
            <a:r>
              <a:rPr lang="en" sz="1600">
                <a:solidFill>
                  <a:schemeClr val="dk1"/>
                </a:solidFill>
              </a:rPr>
              <a:t>Daily attendance is encouraged for students participating in the After School Program.  The After School Program requires that programs stay open until 6:00 p.m. and for 15 hours per week. It is, however, understood there may be family commitments, health-related appointments, other outside activities, or safety issues including weather conditions that will occur during the hours of the After School Program.  For occasions such as these, you may request an Early Release Form be kept on file for your son/daughter.</a:t>
            </a:r>
            <a:endParaRPr sz="1600">
              <a:solidFill>
                <a:schemeClr val="dk1"/>
              </a:solidFill>
            </a:endParaRPr>
          </a:p>
          <a:p>
            <a:pPr indent="0" lvl="0" marL="0" rtl="0" algn="l">
              <a:spcBef>
                <a:spcPts val="1200"/>
              </a:spcBef>
              <a:spcAft>
                <a:spcPts val="0"/>
              </a:spcAft>
              <a:buClr>
                <a:schemeClr val="dk1"/>
              </a:buClr>
              <a:buSzPct val="222222"/>
              <a:buFont typeface="Arial"/>
              <a:buNone/>
            </a:pPr>
            <a:r>
              <a:rPr lang="en" sz="1600">
                <a:solidFill>
                  <a:schemeClr val="dk1"/>
                </a:solidFill>
              </a:rPr>
              <a:t> California Education Code Section 8483(a) states that:</a:t>
            </a:r>
            <a:endParaRPr sz="1600">
              <a:solidFill>
                <a:schemeClr val="dk1"/>
              </a:solidFill>
            </a:endParaRPr>
          </a:p>
          <a:p>
            <a:pPr indent="0" lvl="0" marL="685800" rtl="0" algn="l">
              <a:spcBef>
                <a:spcPts val="1200"/>
              </a:spcBef>
              <a:spcAft>
                <a:spcPts val="0"/>
              </a:spcAft>
              <a:buClr>
                <a:schemeClr val="dk1"/>
              </a:buClr>
              <a:buSzPct val="222222"/>
              <a:buFont typeface="Arial"/>
              <a:buNone/>
            </a:pPr>
            <a:r>
              <a:rPr lang="en" sz="1600">
                <a:solidFill>
                  <a:schemeClr val="dk1"/>
                </a:solidFill>
              </a:rPr>
              <a:t>1.   Every after school program shall commence immediately upon the conclusion of the regular school day, and operate a minimum of 15 hours per week, and at least until 6:00 p.m. on every regular school day.</a:t>
            </a:r>
            <a:endParaRPr sz="1600">
              <a:solidFill>
                <a:schemeClr val="dk1"/>
              </a:solidFill>
            </a:endParaRPr>
          </a:p>
          <a:p>
            <a:pPr indent="0" lvl="0" marL="0" rtl="0" algn="ctr">
              <a:lnSpc>
                <a:spcPct val="100000"/>
              </a:lnSpc>
              <a:spcBef>
                <a:spcPts val="0"/>
              </a:spcBef>
              <a:spcAft>
                <a:spcPts val="0"/>
              </a:spcAft>
              <a:buClr>
                <a:schemeClr val="dk1"/>
              </a:buClr>
              <a:buSzPct val="222222"/>
              <a:buFont typeface="Arial"/>
              <a:buNone/>
            </a:pPr>
            <a:r>
              <a:rPr lang="en" sz="1600">
                <a:solidFill>
                  <a:schemeClr val="dk1"/>
                </a:solidFill>
              </a:rPr>
              <a:t>2.   It is the intent of the Legislature that elementary school pupils participate in the full day program every day which pupils participates to accomplish program goals</a:t>
            </a:r>
            <a:endParaRPr sz="3200">
              <a:solidFill>
                <a:srgbClr val="AF7B51"/>
              </a:solidFill>
              <a:latin typeface="Nunito"/>
              <a:ea typeface="Nunito"/>
              <a:cs typeface="Nunito"/>
              <a:sym typeface="Nunito"/>
            </a:endParaRPr>
          </a:p>
          <a:p>
            <a:pPr indent="0" lvl="0" marL="0" rtl="0" algn="l">
              <a:spcBef>
                <a:spcPts val="0"/>
              </a:spcBef>
              <a:spcAft>
                <a:spcPts val="1200"/>
              </a:spcAft>
              <a:buNone/>
            </a:pPr>
            <a:r>
              <a:t/>
            </a:r>
            <a:endParaRPr/>
          </a:p>
        </p:txBody>
      </p:sp>
      <p:pic>
        <p:nvPicPr>
          <p:cNvPr id="97" name="Google Shape;97;p19"/>
          <p:cNvPicPr preferRelativeResize="0"/>
          <p:nvPr/>
        </p:nvPicPr>
        <p:blipFill>
          <a:blip r:embed="rId3">
            <a:alphaModFix amt="10000"/>
          </a:blip>
          <a:stretch>
            <a:fillRect/>
          </a:stretch>
        </p:blipFill>
        <p:spPr>
          <a:xfrm>
            <a:off x="1240718" y="0"/>
            <a:ext cx="6662565" cy="514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Behavior</a:t>
            </a:r>
            <a:endParaRPr/>
          </a:p>
        </p:txBody>
      </p:sp>
      <p:sp>
        <p:nvSpPr>
          <p:cNvPr id="103" name="Google Shape;103;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just">
              <a:spcBef>
                <a:spcPts val="1200"/>
              </a:spcBef>
              <a:spcAft>
                <a:spcPts val="0"/>
              </a:spcAft>
              <a:buClr>
                <a:schemeClr val="dk1"/>
              </a:buClr>
              <a:buSzPts val="3556"/>
              <a:buFont typeface="Arial"/>
              <a:buNone/>
            </a:pPr>
            <a:r>
              <a:rPr lang="en" sz="2100">
                <a:solidFill>
                  <a:schemeClr val="dk1"/>
                </a:solidFill>
              </a:rPr>
              <a:t>Participation in ELP is a privilege. Students are required to be receptive to lessons taught, complete homework, and participate in enrichment activities. Students are expected to follow the Viking student behavior policy as they would during the regular school day. Excessive behavior incidents will affect students' enrollment in the program. </a:t>
            </a:r>
            <a:r>
              <a:rPr b="1" lang="en" sz="2100">
                <a:solidFill>
                  <a:schemeClr val="dk1"/>
                </a:solidFill>
              </a:rPr>
              <a:t>Continuous disruptive or disrespectful behavior toward other students or ELP staff is cause for dismissal</a:t>
            </a:r>
            <a:r>
              <a:rPr lang="en" sz="2100">
                <a:solidFill>
                  <a:schemeClr val="dk1"/>
                </a:solidFill>
              </a:rPr>
              <a:t>. We encourage you to discuss concerns about your student’s behavior with the Site Lead. </a:t>
            </a:r>
            <a:endParaRPr sz="2100">
              <a:solidFill>
                <a:schemeClr val="dk1"/>
              </a:solidFill>
            </a:endParaRPr>
          </a:p>
          <a:p>
            <a:pPr indent="0" lvl="0" marL="0" rtl="0" algn="l">
              <a:spcBef>
                <a:spcPts val="0"/>
              </a:spcBef>
              <a:spcAft>
                <a:spcPts val="1200"/>
              </a:spcAft>
              <a:buNone/>
            </a:pPr>
            <a:r>
              <a:t/>
            </a:r>
            <a:endParaRPr/>
          </a:p>
        </p:txBody>
      </p:sp>
      <p:pic>
        <p:nvPicPr>
          <p:cNvPr id="104" name="Google Shape;104;p20"/>
          <p:cNvPicPr preferRelativeResize="0"/>
          <p:nvPr/>
        </p:nvPicPr>
        <p:blipFill>
          <a:blip r:embed="rId3">
            <a:alphaModFix amt="10000"/>
          </a:blip>
          <a:stretch>
            <a:fillRect/>
          </a:stretch>
        </p:blipFill>
        <p:spPr>
          <a:xfrm>
            <a:off x="1240718" y="0"/>
            <a:ext cx="6662565" cy="51435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Liability Policy</a:t>
            </a:r>
            <a:endParaRPr/>
          </a:p>
        </p:txBody>
      </p:sp>
      <p:sp>
        <p:nvSpPr>
          <p:cNvPr id="110" name="Google Shape;110;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Clr>
                <a:schemeClr val="dk1"/>
              </a:buClr>
              <a:buSzPts val="3556"/>
              <a:buFont typeface="Arial"/>
              <a:buNone/>
            </a:pPr>
            <a:r>
              <a:rPr lang="en" sz="2100">
                <a:solidFill>
                  <a:schemeClr val="dk1"/>
                </a:solidFill>
              </a:rPr>
              <a:t>ELP is not liable for the payment of expenses incurred as a result of any injuries.  Students participating in sports, including Cheer are required to carry medical insurance. ELP is not liable for any personal items that may be damaged or lost.</a:t>
            </a:r>
            <a:endParaRPr/>
          </a:p>
        </p:txBody>
      </p:sp>
      <p:pic>
        <p:nvPicPr>
          <p:cNvPr id="111" name="Google Shape;111;p21"/>
          <p:cNvPicPr preferRelativeResize="0"/>
          <p:nvPr/>
        </p:nvPicPr>
        <p:blipFill>
          <a:blip r:embed="rId3">
            <a:alphaModFix amt="10000"/>
          </a:blip>
          <a:stretch>
            <a:fillRect/>
          </a:stretch>
        </p:blipFill>
        <p:spPr>
          <a:xfrm>
            <a:off x="1240718" y="0"/>
            <a:ext cx="6662565" cy="5143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